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57" r:id="rId4"/>
    <p:sldId id="258" r:id="rId5"/>
    <p:sldId id="260" r:id="rId6"/>
    <p:sldId id="263" r:id="rId7"/>
    <p:sldId id="264" r:id="rId8"/>
    <p:sldId id="267"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2.png>
</file>

<file path=ppt/media/image3.jp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7/14/2019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7/14/2019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7/14/2019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7/14/2019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7/14/2019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7/14/2019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7/14/2019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13">
            <a:extLst>
              <a:ext uri="{FF2B5EF4-FFF2-40B4-BE49-F238E27FC236}">
                <a16:creationId xmlns:a16="http://schemas.microsoft.com/office/drawing/2014/main" xmlns="" id="{A2EAF1FB-192C-4ECC-9255-B2D63197F951}"/>
              </a:ext>
            </a:extLst>
          </p:cNvPr>
          <p:cNvPicPr>
            <a:picLocks noChangeAspect="1"/>
          </p:cNvPicPr>
          <p:nvPr/>
        </p:nvPicPr>
        <p:blipFill>
          <a:blip r:embed="rId2"/>
          <a:srcRect l="22578" r="22578"/>
          <a:stretch>
            <a:fillRect/>
          </a:stretch>
        </p:blipFill>
        <p:spPr>
          <a:xfrm>
            <a:off x="1483972" y="1425938"/>
            <a:ext cx="3902930" cy="4006124"/>
          </a:xfrm>
          <a:prstGeom prst="ellipse">
            <a:avLst/>
          </a:prstGeom>
          <a:ln w="63500" cap="rnd">
            <a:solidFill>
              <a:srgbClr val="333333"/>
            </a:solidFill>
          </a:ln>
          <a:effectLst>
            <a:outerShdw blurRad="381000" dist="292100" dir="5400000" sx="-80000" sy="-18000" rotWithShape="0">
              <a:srgbClr val="000000">
                <a:alpha val="22000"/>
              </a:srgbClr>
            </a:outerShdw>
            <a:softEdge rad="63500"/>
          </a:effectLst>
          <a:scene3d>
            <a:camera prst="orthographicFront"/>
            <a:lightRig rig="contrasting" dir="t">
              <a:rot lat="0" lon="0" rev="3000000"/>
            </a:lightRig>
          </a:scene3d>
          <a:sp3d contourW="7620">
            <a:bevelT w="95250" h="31750"/>
            <a:contourClr>
              <a:srgbClr val="333333"/>
            </a:contourClr>
          </a:sp3d>
        </p:spPr>
      </p:pic>
      <p:sp>
        <p:nvSpPr>
          <p:cNvPr id="5" name="Subtitle 2">
            <a:extLst>
              <a:ext uri="{FF2B5EF4-FFF2-40B4-BE49-F238E27FC236}">
                <a16:creationId xmlns:a16="http://schemas.microsoft.com/office/drawing/2014/main" xmlns="" id="{C72C82D8-14C5-4102-92AC-7794FA9A0C73}"/>
              </a:ext>
            </a:extLst>
          </p:cNvPr>
          <p:cNvSpPr>
            <a:spLocks noGrp="1"/>
          </p:cNvSpPr>
          <p:nvPr>
            <p:ph type="subTitle" idx="1"/>
          </p:nvPr>
        </p:nvSpPr>
        <p:spPr>
          <a:xfrm>
            <a:off x="5750011" y="148714"/>
            <a:ext cx="6174711" cy="2082757"/>
          </a:xfrm>
        </p:spPr>
        <p:txBody>
          <a:bodyPr>
            <a:noAutofit/>
          </a:bodyPr>
          <a:lstStyle/>
          <a:p>
            <a:pPr algn="l"/>
            <a:r>
              <a:rPr lang="en-US" sz="4400" b="1" dirty="0">
                <a:solidFill>
                  <a:schemeClr val="tx1"/>
                </a:solidFill>
              </a:rPr>
              <a:t>web-based system for finding (lost) forked crypto-coins</a:t>
            </a:r>
            <a:endParaRPr lang="en-ZA" sz="4400" b="1" dirty="0">
              <a:solidFill>
                <a:schemeClr val="tx1"/>
              </a:solidFill>
            </a:endParaRPr>
          </a:p>
        </p:txBody>
      </p:sp>
      <p:sp>
        <p:nvSpPr>
          <p:cNvPr id="6" name="Subtitle 2">
            <a:extLst>
              <a:ext uri="{FF2B5EF4-FFF2-40B4-BE49-F238E27FC236}">
                <a16:creationId xmlns:a16="http://schemas.microsoft.com/office/drawing/2014/main" xmlns="" id="{EADD19AD-EBAC-4DF1-87EC-ACE5DE4BC63A}"/>
              </a:ext>
            </a:extLst>
          </p:cNvPr>
          <p:cNvSpPr txBox="1">
            <a:spLocks/>
          </p:cNvSpPr>
          <p:nvPr/>
        </p:nvSpPr>
        <p:spPr>
          <a:xfrm>
            <a:off x="7885651" y="4546833"/>
            <a:ext cx="4080883" cy="2389312"/>
          </a:xfrm>
          <a:prstGeom prst="rect">
            <a:avLst/>
          </a:prstGeom>
        </p:spPr>
        <p:txBody>
          <a:bodyPr vert="horz" lIns="0" tIns="0" rIns="0" bIns="0" rtlCol="0">
            <a:noAutofit/>
          </a:bodyPr>
          <a:lstStyle>
            <a:lvl1pPr marL="0" indent="0" algn="r" defTabSz="914400" rtl="0" eaLnBrk="1" latinLnBrk="0" hangingPunct="1">
              <a:lnSpc>
                <a:spcPct val="90000"/>
              </a:lnSpc>
              <a:spcBef>
                <a:spcPts val="1000"/>
              </a:spcBef>
              <a:buFont typeface="Arial" panose="020B0604020202020204" pitchFamily="34" charset="0"/>
              <a:buNone/>
              <a:defRPr sz="2000" b="1" kern="1200" cap="all"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rtl="1"/>
            <a:r>
              <a:rPr lang="he-IL" sz="4000" dirty="0">
                <a:solidFill>
                  <a:schemeClr val="tx1"/>
                </a:solidFill>
              </a:rPr>
              <a:t>אמרי בירן</a:t>
            </a:r>
          </a:p>
          <a:p>
            <a:pPr rtl="1"/>
            <a:r>
              <a:rPr lang="he-IL" sz="4000" dirty="0">
                <a:solidFill>
                  <a:schemeClr val="tx1"/>
                </a:solidFill>
              </a:rPr>
              <a:t>ליאור ריינס</a:t>
            </a:r>
          </a:p>
          <a:p>
            <a:pPr rtl="1"/>
            <a:endParaRPr lang="en-US" sz="1000" dirty="0">
              <a:solidFill>
                <a:schemeClr val="tx1"/>
              </a:solidFill>
            </a:endParaRPr>
          </a:p>
          <a:p>
            <a:pPr rtl="1"/>
            <a:r>
              <a:rPr lang="he-IL" sz="4000" dirty="0">
                <a:solidFill>
                  <a:schemeClr val="tx1"/>
                </a:solidFill>
              </a:rPr>
              <a:t>מנחה: ד"ר רן </a:t>
            </a:r>
            <a:r>
              <a:rPr lang="he-IL" sz="4000" dirty="0" err="1">
                <a:solidFill>
                  <a:schemeClr val="tx1"/>
                </a:solidFill>
              </a:rPr>
              <a:t>גלס</a:t>
            </a:r>
            <a:endParaRPr lang="en-ZA" sz="4000" dirty="0">
              <a:solidFill>
                <a:schemeClr val="tx1"/>
              </a:solidFill>
            </a:endParaRPr>
          </a:p>
        </p:txBody>
      </p:sp>
    </p:spTree>
    <p:extLst>
      <p:ext uri="{BB962C8B-B14F-4D97-AF65-F5344CB8AC3E}">
        <p14:creationId xmlns:p14="http://schemas.microsoft.com/office/powerpoint/2010/main" val="126984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D2AB900-193C-4CE5-8A9A-3F988484ACCD}"/>
              </a:ext>
            </a:extLst>
          </p:cNvPr>
          <p:cNvSpPr>
            <a:spLocks noGrp="1"/>
          </p:cNvSpPr>
          <p:nvPr>
            <p:ph type="title"/>
          </p:nvPr>
        </p:nvSpPr>
        <p:spPr>
          <a:xfrm>
            <a:off x="1141413" y="81623"/>
            <a:ext cx="9905998" cy="1478570"/>
          </a:xfrm>
        </p:spPr>
        <p:txBody>
          <a:bodyPr>
            <a:normAutofit/>
          </a:bodyPr>
          <a:lstStyle/>
          <a:p>
            <a:pPr algn="ctr"/>
            <a:r>
              <a:rPr lang="he-IL" sz="5400" b="1" u="sng" dirty="0">
                <a:cs typeface="+mn-cs"/>
              </a:rPr>
              <a:t>מטרת הפרויקט</a:t>
            </a:r>
            <a:endParaRPr lang="en-US" sz="5400" dirty="0">
              <a:cs typeface="+mn-cs"/>
            </a:endParaRPr>
          </a:p>
        </p:txBody>
      </p:sp>
      <p:sp>
        <p:nvSpPr>
          <p:cNvPr id="3" name="Content Placeholder 2">
            <a:extLst>
              <a:ext uri="{FF2B5EF4-FFF2-40B4-BE49-F238E27FC236}">
                <a16:creationId xmlns="" xmlns:a16="http://schemas.microsoft.com/office/drawing/2014/main" id="{A823AE0D-BE48-4334-B6B8-5A27B2ADFD5E}"/>
              </a:ext>
            </a:extLst>
          </p:cNvPr>
          <p:cNvSpPr>
            <a:spLocks noGrp="1"/>
          </p:cNvSpPr>
          <p:nvPr>
            <p:ph idx="1"/>
          </p:nvPr>
        </p:nvSpPr>
        <p:spPr>
          <a:xfrm>
            <a:off x="1300048" y="1296618"/>
            <a:ext cx="9905999" cy="3308333"/>
          </a:xfrm>
        </p:spPr>
        <p:txBody>
          <a:bodyPr>
            <a:noAutofit/>
          </a:bodyPr>
          <a:lstStyle/>
          <a:p>
            <a:pPr lvl="0" algn="r" rtl="1"/>
            <a:r>
              <a:rPr lang="he-IL" sz="2800" dirty="0"/>
              <a:t>הפרויקט </a:t>
            </a:r>
            <a:r>
              <a:rPr lang="he-IL" sz="2800" dirty="0" err="1"/>
              <a:t>ינגיש</a:t>
            </a:r>
            <a:r>
              <a:rPr lang="he-IL" sz="2800" dirty="0"/>
              <a:t> מידע בסיסי אודות מטבע ה</a:t>
            </a:r>
            <a:r>
              <a:rPr lang="en-US" sz="2800" dirty="0"/>
              <a:t>Bitcoin</a:t>
            </a:r>
            <a:r>
              <a:rPr lang="he-IL" sz="2800" dirty="0"/>
              <a:t> והרשת על גביה הוא פועל, וכן מידע על תהליך הפיצול של המטבע. </a:t>
            </a:r>
            <a:endParaRPr lang="en-US" sz="2800" dirty="0"/>
          </a:p>
          <a:p>
            <a:pPr lvl="0" algn="r" rtl="1"/>
            <a:r>
              <a:rPr lang="he-IL" sz="2800" dirty="0"/>
              <a:t>תכנון ,עיצוב ובניה של מערכת מבוססת </a:t>
            </a:r>
            <a:r>
              <a:rPr lang="en-US" sz="2800" dirty="0"/>
              <a:t>WEB</a:t>
            </a:r>
            <a:r>
              <a:rPr lang="he-IL" sz="2800" dirty="0"/>
              <a:t>, שמטרתה היא לעזור למשתמשים ברשת ה</a:t>
            </a:r>
            <a:r>
              <a:rPr lang="en-US" sz="2800" dirty="0"/>
              <a:t>Bitcoin</a:t>
            </a:r>
            <a:r>
              <a:rPr lang="he-IL" sz="2800" dirty="0"/>
              <a:t> לקבל מידע אודות מטבעות "אבודים" שאותם הרוויחו מפיצול במטבע לגרסאות שונות עקב </a:t>
            </a:r>
            <a:r>
              <a:rPr lang="en-US" sz="2800" dirty="0"/>
              <a:t>Hard Forks</a:t>
            </a:r>
            <a:r>
              <a:rPr lang="he-IL" sz="2800" dirty="0"/>
              <a:t> שהתרחשו במהלך חיי המטבע.</a:t>
            </a:r>
            <a:endParaRPr lang="en-US" sz="2800" dirty="0"/>
          </a:p>
          <a:p>
            <a:endParaRPr lang="en-US" sz="2800" dirty="0"/>
          </a:p>
        </p:txBody>
      </p:sp>
    </p:spTree>
    <p:extLst>
      <p:ext uri="{BB962C8B-B14F-4D97-AF65-F5344CB8AC3E}">
        <p14:creationId xmlns:p14="http://schemas.microsoft.com/office/powerpoint/2010/main" val="4266137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D9056E4-9CCE-4735-922C-C6EF85E3BE8F}"/>
              </a:ext>
            </a:extLst>
          </p:cNvPr>
          <p:cNvSpPr>
            <a:spLocks noGrp="1"/>
          </p:cNvSpPr>
          <p:nvPr>
            <p:ph idx="1"/>
          </p:nvPr>
        </p:nvSpPr>
        <p:spPr>
          <a:xfrm>
            <a:off x="1242080" y="1327607"/>
            <a:ext cx="9905999" cy="5219999"/>
          </a:xfrm>
        </p:spPr>
        <p:txBody>
          <a:bodyPr>
            <a:normAutofit/>
          </a:bodyPr>
          <a:lstStyle/>
          <a:p>
            <a:pPr algn="r" rtl="1"/>
            <a:r>
              <a:rPr lang="he-IL" sz="2800" cap="all" dirty="0"/>
              <a:t>המטבע הוצג לעולם בשנת 2009 ע"י </a:t>
            </a:r>
            <a:r>
              <a:rPr lang="en-US" sz="2800" cap="all" dirty="0"/>
              <a:t>Satoshi Nakamoto</a:t>
            </a:r>
            <a:r>
              <a:rPr lang="he-IL" sz="2800" cap="all" dirty="0"/>
              <a:t> כתוכנת </a:t>
            </a:r>
            <a:r>
              <a:rPr lang="en-US" sz="2800" cap="all" dirty="0"/>
              <a:t>open source</a:t>
            </a:r>
            <a:r>
              <a:rPr lang="he-IL" sz="2800" cap="all" dirty="0"/>
              <a:t>.</a:t>
            </a:r>
          </a:p>
          <a:p>
            <a:pPr algn="r" rtl="1"/>
            <a:r>
              <a:rPr lang="he-IL" sz="2800" cap="all" dirty="0"/>
              <a:t>עסקאות המתבצעות ברשת נרשמות ב"ספר חשבונות" ציבורי הנקרא </a:t>
            </a:r>
            <a:r>
              <a:rPr lang="en-US" sz="2800" cap="all" dirty="0" err="1"/>
              <a:t>BlockChain</a:t>
            </a:r>
            <a:r>
              <a:rPr lang="he-IL" sz="2800" cap="all" dirty="0"/>
              <a:t>. </a:t>
            </a:r>
          </a:p>
          <a:p>
            <a:pPr algn="r" rtl="1">
              <a:lnSpc>
                <a:spcPct val="130000"/>
              </a:lnSpc>
            </a:pPr>
            <a:r>
              <a:rPr lang="he-IL" sz="2800" cap="all" dirty="0" smtClean="0"/>
              <a:t>כל </a:t>
            </a:r>
            <a:r>
              <a:rPr lang="he-IL" sz="2800" cap="all" dirty="0"/>
              <a:t>אדם יכול למעשה להפיק </a:t>
            </a:r>
            <a:r>
              <a:rPr lang="en-US" sz="2800" cap="all" dirty="0"/>
              <a:t>Bitcoin</a:t>
            </a:r>
            <a:r>
              <a:rPr lang="he-IL" sz="2800" cap="all" dirty="0"/>
              <a:t> - "כריית"  המטבע היא בעצם </a:t>
            </a:r>
            <a:r>
              <a:rPr lang="en-US" sz="2800" cap="all" dirty="0"/>
              <a:t>"</a:t>
            </a:r>
            <a:r>
              <a:rPr lang="he-IL" sz="2800" cap="all" dirty="0"/>
              <a:t>פרס </a:t>
            </a:r>
            <a:r>
              <a:rPr lang="en-US" sz="2800" cap="all" dirty="0"/>
              <a:t>" </a:t>
            </a:r>
            <a:r>
              <a:rPr lang="he-IL" sz="2800" cap="all" dirty="0" smtClean="0"/>
              <a:t>עבור הוספת </a:t>
            </a:r>
            <a:r>
              <a:rPr lang="he-IL" sz="2800" cap="all" dirty="0"/>
              <a:t>בלוק חדש </a:t>
            </a:r>
            <a:r>
              <a:rPr lang="he-IL" sz="2800" cap="all" dirty="0" smtClean="0"/>
              <a:t>ותחזוקת ה</a:t>
            </a:r>
            <a:r>
              <a:rPr lang="en-US" sz="2800" cap="all" dirty="0" err="1" smtClean="0"/>
              <a:t>BlockChain</a:t>
            </a:r>
            <a:r>
              <a:rPr lang="en-US" sz="2800" cap="all" dirty="0" smtClean="0"/>
              <a:t>-</a:t>
            </a:r>
            <a:r>
              <a:rPr lang="he-IL" sz="2800" cap="all" dirty="0" smtClean="0"/>
              <a:t>.</a:t>
            </a:r>
          </a:p>
          <a:p>
            <a:pPr algn="r" rtl="1">
              <a:lnSpc>
                <a:spcPct val="130000"/>
              </a:lnSpc>
            </a:pPr>
            <a:r>
              <a:rPr lang="he-IL" sz="2800" cap="all" dirty="0"/>
              <a:t>ה</a:t>
            </a:r>
            <a:r>
              <a:rPr lang="en-US" sz="2800" cap="all" dirty="0"/>
              <a:t> Bitcoin</a:t>
            </a:r>
            <a:r>
              <a:rPr lang="he-IL" sz="2800" cap="all" dirty="0"/>
              <a:t>הוא למעשה כסף אלקטרוני מבוזר, </a:t>
            </a:r>
            <a:r>
              <a:rPr lang="he-IL" sz="2800" cap="all" dirty="0" smtClean="0"/>
              <a:t>כך שערכו וכללי העבודה עם המטבע מנוהלים על ידי המשתמשים ברשת.</a:t>
            </a:r>
            <a:endParaRPr lang="he-IL" sz="2800" cap="all" dirty="0"/>
          </a:p>
          <a:p>
            <a:pPr algn="r" rtl="1">
              <a:lnSpc>
                <a:spcPct val="130000"/>
              </a:lnSpc>
            </a:pPr>
            <a:endParaRPr lang="he-IL" sz="2800" cap="all" dirty="0"/>
          </a:p>
          <a:p>
            <a:pPr marL="0" indent="0" algn="r" rtl="1">
              <a:buNone/>
            </a:pPr>
            <a:endParaRPr lang="en-US" sz="2800" cap="all" dirty="0"/>
          </a:p>
        </p:txBody>
      </p:sp>
      <p:sp>
        <p:nvSpPr>
          <p:cNvPr id="4" name="Title 2">
            <a:extLst>
              <a:ext uri="{FF2B5EF4-FFF2-40B4-BE49-F238E27FC236}">
                <a16:creationId xmlns:a16="http://schemas.microsoft.com/office/drawing/2014/main" xmlns="" id="{F166343A-23DE-407E-A4AC-8C88FE1C1EEA}"/>
              </a:ext>
            </a:extLst>
          </p:cNvPr>
          <p:cNvSpPr>
            <a:spLocks noGrp="1"/>
          </p:cNvSpPr>
          <p:nvPr>
            <p:ph type="title"/>
          </p:nvPr>
        </p:nvSpPr>
        <p:spPr bwMode="gray">
          <a:xfrm>
            <a:off x="1143000" y="310393"/>
            <a:ext cx="9906000" cy="916547"/>
          </a:xfrm>
        </p:spPr>
        <p:txBody>
          <a:bodyPr>
            <a:normAutofit/>
          </a:bodyPr>
          <a:lstStyle/>
          <a:p>
            <a:pPr algn="ctr"/>
            <a:r>
              <a:rPr lang="en-US" sz="5400" b="1" u="sng" dirty="0">
                <a:latin typeface="+mn-lt"/>
                <a:ea typeface="+mn-ea"/>
                <a:cs typeface="+mn-cs"/>
              </a:rPr>
              <a:t>Bitcoin </a:t>
            </a:r>
            <a:r>
              <a:rPr lang="he-IL" sz="5400" b="1" u="sng" dirty="0">
                <a:latin typeface="+mn-lt"/>
                <a:ea typeface="+mn-ea"/>
                <a:cs typeface="+mn-cs"/>
              </a:rPr>
              <a:t>מטבע ה</a:t>
            </a:r>
            <a:endParaRPr lang="en-ZA" sz="5400" b="1" u="sng" dirty="0">
              <a:latin typeface="+mn-lt"/>
              <a:ea typeface="+mn-ea"/>
              <a:cs typeface="+mn-cs"/>
            </a:endParaRPr>
          </a:p>
        </p:txBody>
      </p:sp>
    </p:spTree>
    <p:extLst>
      <p:ext uri="{BB962C8B-B14F-4D97-AF65-F5344CB8AC3E}">
        <p14:creationId xmlns:p14="http://schemas.microsoft.com/office/powerpoint/2010/main" val="2543424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29B21B0-8069-4D38-BCCA-F600BE2CF89B}"/>
              </a:ext>
            </a:extLst>
          </p:cNvPr>
          <p:cNvSpPr>
            <a:spLocks noGrp="1"/>
          </p:cNvSpPr>
          <p:nvPr>
            <p:ph idx="1"/>
          </p:nvPr>
        </p:nvSpPr>
        <p:spPr>
          <a:xfrm>
            <a:off x="1032873" y="1009669"/>
            <a:ext cx="10107843" cy="5074102"/>
          </a:xfrm>
        </p:spPr>
        <p:txBody>
          <a:bodyPr>
            <a:noAutofit/>
          </a:bodyPr>
          <a:lstStyle/>
          <a:p>
            <a:pPr algn="r" rtl="1"/>
            <a:r>
              <a:rPr lang="he-IL" sz="2800" dirty="0"/>
              <a:t>מבנה נתונים המזכיר רשימה מקושרת, והוא למעשה התשתית לרשת ה</a:t>
            </a:r>
            <a:r>
              <a:rPr lang="en-US" sz="2800" dirty="0" smtClean="0"/>
              <a:t>Bitcoin</a:t>
            </a:r>
            <a:endParaRPr lang="he-IL" sz="2800" dirty="0" smtClean="0"/>
          </a:p>
          <a:p>
            <a:pPr algn="r" rtl="1"/>
            <a:endParaRPr lang="he-IL" sz="2800" dirty="0"/>
          </a:p>
          <a:p>
            <a:pPr algn="r" rtl="1"/>
            <a:endParaRPr lang="he-IL" sz="2800" dirty="0" smtClean="0"/>
          </a:p>
          <a:p>
            <a:pPr algn="r" rtl="1"/>
            <a:endParaRPr lang="he-IL" sz="2800" dirty="0"/>
          </a:p>
          <a:p>
            <a:pPr marL="0" indent="0" algn="r" rtl="1">
              <a:buNone/>
            </a:pPr>
            <a:endParaRPr lang="he-IL" sz="2800" dirty="0" smtClean="0"/>
          </a:p>
          <a:p>
            <a:pPr marL="0" indent="0" algn="r" rtl="1">
              <a:buNone/>
            </a:pPr>
            <a:endParaRPr lang="he-IL" sz="2800" dirty="0" smtClean="0"/>
          </a:p>
          <a:p>
            <a:pPr algn="r" rtl="1"/>
            <a:r>
              <a:rPr lang="he-IL" sz="2800" dirty="0" smtClean="0"/>
              <a:t>עסקה "תאושר" סופית רק לאחר הוספת 3 בלוקים חדשים לאחריה(קונצנזוס)</a:t>
            </a:r>
          </a:p>
          <a:p>
            <a:pPr algn="r" rtl="1"/>
            <a:endParaRPr lang="he-IL" sz="2800" dirty="0"/>
          </a:p>
        </p:txBody>
      </p:sp>
      <p:sp>
        <p:nvSpPr>
          <p:cNvPr id="5" name="TextBox 4">
            <a:extLst>
              <a:ext uri="{FF2B5EF4-FFF2-40B4-BE49-F238E27FC236}">
                <a16:creationId xmlns:a16="http://schemas.microsoft.com/office/drawing/2014/main" xmlns="" id="{020F04A0-D9DE-4E21-AF0D-29E0D126BAA4}"/>
              </a:ext>
            </a:extLst>
          </p:cNvPr>
          <p:cNvSpPr txBox="1"/>
          <p:nvPr/>
        </p:nvSpPr>
        <p:spPr>
          <a:xfrm>
            <a:off x="1275150" y="0"/>
            <a:ext cx="9404059" cy="923330"/>
          </a:xfrm>
          <a:prstGeom prst="rect">
            <a:avLst/>
          </a:prstGeom>
          <a:noFill/>
        </p:spPr>
        <p:txBody>
          <a:bodyPr wrap="square" rtlCol="0">
            <a:spAutoFit/>
          </a:bodyPr>
          <a:lstStyle/>
          <a:p>
            <a:pPr algn="ctr"/>
            <a:r>
              <a:rPr lang="en-US" sz="5400" b="1" u="sng" dirty="0"/>
              <a:t>BLOCK CHAIN</a:t>
            </a:r>
          </a:p>
        </p:txBody>
      </p:sp>
      <p:grpSp>
        <p:nvGrpSpPr>
          <p:cNvPr id="26" name="Group 25"/>
          <p:cNvGrpSpPr/>
          <p:nvPr/>
        </p:nvGrpSpPr>
        <p:grpSpPr>
          <a:xfrm>
            <a:off x="593130" y="1501566"/>
            <a:ext cx="8946296" cy="3836553"/>
            <a:chOff x="1279663" y="2056675"/>
            <a:chExt cx="8413327" cy="3577186"/>
          </a:xfrm>
        </p:grpSpPr>
        <p:pic>
          <p:nvPicPr>
            <p:cNvPr id="15" name="תמונה 1">
              <a:extLst>
                <a:ext uri="{FF2B5EF4-FFF2-40B4-BE49-F238E27FC236}">
                  <a16:creationId xmlns:a16="http://schemas.microsoft.com/office/drawing/2014/main" xmlns="" id="{2CE5F406-7585-411E-B773-B48DE1EFDFAF}"/>
                </a:ext>
              </a:extLst>
            </p:cNvPr>
            <p:cNvPicPr>
              <a:picLocks/>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79663" y="2056675"/>
              <a:ext cx="8413327" cy="3577186"/>
            </a:xfrm>
            <a:prstGeom prst="rect">
              <a:avLst/>
            </a:prstGeom>
            <a:noFill/>
          </p:spPr>
        </p:pic>
        <p:cxnSp>
          <p:nvCxnSpPr>
            <p:cNvPr id="16" name="Straight Connector 15">
              <a:extLst>
                <a:ext uri="{FF2B5EF4-FFF2-40B4-BE49-F238E27FC236}">
                  <a16:creationId xmlns:a16="http://schemas.microsoft.com/office/drawing/2014/main" xmlns="" id="{2A094C11-B286-46B8-9958-49AD96641C2A}"/>
                </a:ext>
              </a:extLst>
            </p:cNvPr>
            <p:cNvCxnSpPr/>
            <p:nvPr/>
          </p:nvCxnSpPr>
          <p:spPr>
            <a:xfrm>
              <a:off x="4648252" y="4957894"/>
              <a:ext cx="165151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xmlns="" id="{8B4B6B9C-FDA5-49DA-A9A8-8A2B1392398D}"/>
                </a:ext>
              </a:extLst>
            </p:cNvPr>
            <p:cNvCxnSpPr/>
            <p:nvPr/>
          </p:nvCxnSpPr>
          <p:spPr>
            <a:xfrm>
              <a:off x="1507037" y="4957894"/>
              <a:ext cx="1674117"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xmlns="" id="{7C9ECE21-1D0A-4F09-90B8-09632BA93ED2}"/>
                </a:ext>
              </a:extLst>
            </p:cNvPr>
            <p:cNvCxnSpPr/>
            <p:nvPr/>
          </p:nvCxnSpPr>
          <p:spPr>
            <a:xfrm>
              <a:off x="7795901" y="4957894"/>
              <a:ext cx="1674117" cy="0"/>
            </a:xfrm>
            <a:prstGeom prst="line">
              <a:avLst/>
            </a:prstGeom>
            <a:ln w="19050"/>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xmlns="" id="{598C88BE-A5A0-4204-A7FC-833E6190387A}"/>
                </a:ext>
              </a:extLst>
            </p:cNvPr>
            <p:cNvSpPr txBox="1"/>
            <p:nvPr/>
          </p:nvSpPr>
          <p:spPr>
            <a:xfrm>
              <a:off x="5132757" y="5045243"/>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sp>
          <p:nvSpPr>
            <p:cNvPr id="20" name="TextBox 19">
              <a:extLst>
                <a:ext uri="{FF2B5EF4-FFF2-40B4-BE49-F238E27FC236}">
                  <a16:creationId xmlns:a16="http://schemas.microsoft.com/office/drawing/2014/main" xmlns="" id="{5E3F8609-96B6-4355-B521-4A1928E328D3}"/>
                </a:ext>
              </a:extLst>
            </p:cNvPr>
            <p:cNvSpPr txBox="1"/>
            <p:nvPr/>
          </p:nvSpPr>
          <p:spPr>
            <a:xfrm>
              <a:off x="1982810" y="5042447"/>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sp>
          <p:nvSpPr>
            <p:cNvPr id="21" name="TextBox 20">
              <a:extLst>
                <a:ext uri="{FF2B5EF4-FFF2-40B4-BE49-F238E27FC236}">
                  <a16:creationId xmlns:a16="http://schemas.microsoft.com/office/drawing/2014/main" xmlns="" id="{75438B69-8020-49A9-A6F8-CEE5C850B7C6}"/>
                </a:ext>
              </a:extLst>
            </p:cNvPr>
            <p:cNvSpPr txBox="1"/>
            <p:nvPr/>
          </p:nvSpPr>
          <p:spPr>
            <a:xfrm>
              <a:off x="8280248" y="5042447"/>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grpSp>
    </p:spTree>
    <p:extLst>
      <p:ext uri="{BB962C8B-B14F-4D97-AF65-F5344CB8AC3E}">
        <p14:creationId xmlns:p14="http://schemas.microsoft.com/office/powerpoint/2010/main" val="577272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3E6E75-A5AC-428D-909A-2A7DA9BCC042}"/>
              </a:ext>
            </a:extLst>
          </p:cNvPr>
          <p:cNvSpPr>
            <a:spLocks noGrp="1"/>
          </p:cNvSpPr>
          <p:nvPr>
            <p:ph type="title"/>
          </p:nvPr>
        </p:nvSpPr>
        <p:spPr>
          <a:xfrm>
            <a:off x="1143001" y="351467"/>
            <a:ext cx="9905998" cy="715332"/>
          </a:xfrm>
        </p:spPr>
        <p:txBody>
          <a:bodyPr>
            <a:noAutofit/>
          </a:bodyPr>
          <a:lstStyle/>
          <a:p>
            <a:pPr algn="ctr" rtl="1"/>
            <a:r>
              <a:rPr lang="he-IL" sz="5400" b="1" u="sng" dirty="0">
                <a:cs typeface="+mn-cs"/>
              </a:rPr>
              <a:t>פיצולים ברשת ה- </a:t>
            </a:r>
            <a:r>
              <a:rPr lang="en-US" sz="5400" b="1" u="sng" dirty="0">
                <a:cs typeface="+mn-cs"/>
              </a:rPr>
              <a:t>Bitcoin</a:t>
            </a:r>
            <a:endParaRPr lang="en-US" sz="5400" dirty="0">
              <a:cs typeface="+mn-cs"/>
            </a:endParaRPr>
          </a:p>
        </p:txBody>
      </p:sp>
      <p:sp>
        <p:nvSpPr>
          <p:cNvPr id="3" name="Content Placeholder 2">
            <a:extLst>
              <a:ext uri="{FF2B5EF4-FFF2-40B4-BE49-F238E27FC236}">
                <a16:creationId xmlns:a16="http://schemas.microsoft.com/office/drawing/2014/main" xmlns="" id="{CE278ACD-3C9B-4591-8545-C5DFDA336FEB}"/>
              </a:ext>
            </a:extLst>
          </p:cNvPr>
          <p:cNvSpPr>
            <a:spLocks noGrp="1"/>
          </p:cNvSpPr>
          <p:nvPr>
            <p:ph idx="1"/>
          </p:nvPr>
        </p:nvSpPr>
        <p:spPr>
          <a:xfrm>
            <a:off x="1141412" y="1275127"/>
            <a:ext cx="9905999" cy="4516074"/>
          </a:xfrm>
        </p:spPr>
        <p:txBody>
          <a:bodyPr>
            <a:normAutofit/>
          </a:bodyPr>
          <a:lstStyle/>
          <a:p>
            <a:pPr marL="0" indent="0" algn="r" rtl="1">
              <a:buNone/>
            </a:pPr>
            <a:r>
              <a:rPr lang="he-IL" sz="2800" dirty="0" smtClean="0"/>
              <a:t>כל </a:t>
            </a:r>
            <a:r>
              <a:rPr lang="he-IL" sz="2800" dirty="0"/>
              <a:t>עדכון תוכנה צריך להתבצע בכל ה- </a:t>
            </a:r>
            <a:r>
              <a:rPr lang="en-US" sz="2800" dirty="0"/>
              <a:t>Nodes</a:t>
            </a:r>
            <a:r>
              <a:rPr lang="he-IL" sz="2800" dirty="0"/>
              <a:t> </a:t>
            </a:r>
            <a:r>
              <a:rPr lang="he-IL" sz="2800" dirty="0" smtClean="0"/>
              <a:t>ברשת, ובהסכתם כלל המשתמשים ברשת, </a:t>
            </a:r>
            <a:r>
              <a:rPr lang="he-IL" sz="2800" dirty="0"/>
              <a:t>אולם בגלל עיקובים ברשת ו/או חוסר הסכמה של משתמשים </a:t>
            </a:r>
            <a:r>
              <a:rPr lang="he-IL" sz="2800" dirty="0" smtClean="0"/>
              <a:t>עלולים </a:t>
            </a:r>
            <a:r>
              <a:rPr lang="he-IL" sz="2800" dirty="0"/>
              <a:t>להיווצר פיצולים ברשת.</a:t>
            </a:r>
            <a:r>
              <a:rPr lang="en-US" sz="2800" dirty="0"/>
              <a:t/>
            </a:r>
            <a:br>
              <a:rPr lang="en-US" sz="2800" dirty="0"/>
            </a:br>
            <a:r>
              <a:rPr lang="he-IL" sz="2800" dirty="0" smtClean="0"/>
              <a:t>נחלק </a:t>
            </a:r>
            <a:r>
              <a:rPr lang="he-IL" sz="2800" dirty="0"/>
              <a:t>את הפיצולים האפשריים ברשת </a:t>
            </a:r>
            <a:r>
              <a:rPr lang="he-IL" sz="2800" dirty="0" smtClean="0"/>
              <a:t>לשלושה </a:t>
            </a:r>
            <a:r>
              <a:rPr lang="he-IL" sz="2800" dirty="0"/>
              <a:t>חלקים</a:t>
            </a:r>
            <a:r>
              <a:rPr lang="en-US" sz="2800" dirty="0" smtClean="0"/>
              <a:t>:</a:t>
            </a:r>
            <a:endParaRPr lang="en-US" sz="2800" dirty="0"/>
          </a:p>
          <a:p>
            <a:pPr lvl="1" algn="r" rtl="1"/>
            <a:r>
              <a:rPr lang="he-IL" sz="2800" dirty="0" smtClean="0"/>
              <a:t>חוסר קונצנזוס זמני</a:t>
            </a:r>
          </a:p>
          <a:p>
            <a:pPr lvl="1" algn="r" rtl="1"/>
            <a:r>
              <a:rPr lang="en-US" sz="2800" dirty="0"/>
              <a:t>Soft </a:t>
            </a:r>
            <a:r>
              <a:rPr lang="en-US" sz="2800" dirty="0" smtClean="0"/>
              <a:t>Fork</a:t>
            </a:r>
            <a:endParaRPr lang="he-IL" sz="2800" dirty="0" smtClean="0"/>
          </a:p>
          <a:p>
            <a:pPr lvl="1" algn="r" rtl="1"/>
            <a:r>
              <a:rPr lang="en-US" sz="2800" dirty="0"/>
              <a:t>Hard </a:t>
            </a:r>
            <a:r>
              <a:rPr lang="en-US" sz="2800" dirty="0" smtClean="0"/>
              <a:t>Fork</a:t>
            </a:r>
            <a:endParaRPr lang="en-US" sz="2800" dirty="0"/>
          </a:p>
          <a:p>
            <a:pPr lvl="1" algn="r" rtl="1"/>
            <a:endParaRPr lang="he-IL" sz="2800" dirty="0" smtClean="0"/>
          </a:p>
          <a:p>
            <a:pPr lvl="1" algn="r" rtl="1"/>
            <a:endParaRPr lang="en-US" sz="2800" dirty="0"/>
          </a:p>
        </p:txBody>
      </p:sp>
      <p:pic>
        <p:nvPicPr>
          <p:cNvPr id="4" name="Picture 2" descr="https://media.cryptocurrencyfacts.com/2018/01/bitcoin-forks.jpg">
            <a:extLst>
              <a:ext uri="{FF2B5EF4-FFF2-40B4-BE49-F238E27FC236}">
                <a16:creationId xmlns="" xmlns:a16="http://schemas.microsoft.com/office/drawing/2014/main" id="{7EE1103E-9B46-4762-9305-7230C6C005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5208" y="3616412"/>
            <a:ext cx="5628013" cy="2945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8016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7DCCA8-047B-4116-B4E5-43558E961496}"/>
              </a:ext>
            </a:extLst>
          </p:cNvPr>
          <p:cNvSpPr>
            <a:spLocks noGrp="1"/>
          </p:cNvSpPr>
          <p:nvPr>
            <p:ph type="title"/>
          </p:nvPr>
        </p:nvSpPr>
        <p:spPr>
          <a:xfrm>
            <a:off x="1141412" y="250800"/>
            <a:ext cx="9905998" cy="815999"/>
          </a:xfrm>
        </p:spPr>
        <p:txBody>
          <a:bodyPr>
            <a:noAutofit/>
          </a:bodyPr>
          <a:lstStyle/>
          <a:p>
            <a:pPr algn="ctr" rtl="1"/>
            <a:r>
              <a:rPr lang="en-US" sz="5400" b="1" u="sng" dirty="0"/>
              <a:t>HARD fork</a:t>
            </a:r>
            <a:endParaRPr lang="en-US" sz="5400" u="sng" dirty="0"/>
          </a:p>
        </p:txBody>
      </p:sp>
      <p:sp>
        <p:nvSpPr>
          <p:cNvPr id="3" name="Content Placeholder 2">
            <a:extLst>
              <a:ext uri="{FF2B5EF4-FFF2-40B4-BE49-F238E27FC236}">
                <a16:creationId xmlns:a16="http://schemas.microsoft.com/office/drawing/2014/main" xmlns="" id="{A83D9767-48D6-4747-9D7D-584B152F6643}"/>
              </a:ext>
            </a:extLst>
          </p:cNvPr>
          <p:cNvSpPr>
            <a:spLocks noGrp="1"/>
          </p:cNvSpPr>
          <p:nvPr>
            <p:ph idx="1"/>
          </p:nvPr>
        </p:nvSpPr>
        <p:spPr>
          <a:xfrm>
            <a:off x="1141411" y="1159139"/>
            <a:ext cx="9905999" cy="3541714"/>
          </a:xfrm>
        </p:spPr>
        <p:txBody>
          <a:bodyPr>
            <a:noAutofit/>
          </a:bodyPr>
          <a:lstStyle/>
          <a:p>
            <a:pPr marL="0" indent="0" algn="r" rtl="1">
              <a:buNone/>
            </a:pPr>
            <a:r>
              <a:rPr lang="he-IL" sz="2800" dirty="0"/>
              <a:t>כאשר מתבצע עדכון בתוכנה אשר משנה את מבנה ה- </a:t>
            </a:r>
            <a:r>
              <a:rPr lang="en-US" sz="2800" dirty="0"/>
              <a:t>Block</a:t>
            </a:r>
            <a:r>
              <a:rPr lang="he-IL" sz="2800" dirty="0"/>
              <a:t> המקובל או את תוכנו, ויוצר מצב שבו הגרסה הקודמת תזהה בלוק זה כלא תקין. מתוך כך יווצר ענף בשרשרת הפועל על הגרסה החדשה וענף נוסף הפועל על הגרסה הישנה כך ששני הענפים מתקיימים במקביל על פי סט חוקים וכללים שונה ומוסכם בין המשתמשים בכל גרסה. </a:t>
            </a:r>
            <a:endParaRPr lang="en-US" sz="3200" dirty="0"/>
          </a:p>
        </p:txBody>
      </p:sp>
      <p:grpSp>
        <p:nvGrpSpPr>
          <p:cNvPr id="40" name="Group 39">
            <a:extLst>
              <a:ext uri="{FF2B5EF4-FFF2-40B4-BE49-F238E27FC236}">
                <a16:creationId xmlns:a16="http://schemas.microsoft.com/office/drawing/2014/main" xmlns="" id="{C47FC2C9-0C46-483B-AF9D-9E7AD8F78849}"/>
              </a:ext>
            </a:extLst>
          </p:cNvPr>
          <p:cNvGrpSpPr/>
          <p:nvPr/>
        </p:nvGrpSpPr>
        <p:grpSpPr>
          <a:xfrm>
            <a:off x="1408671" y="4020064"/>
            <a:ext cx="9638740" cy="2174789"/>
            <a:chOff x="1974305" y="4612250"/>
            <a:chExt cx="8518179" cy="1889218"/>
          </a:xfrm>
        </p:grpSpPr>
        <p:grpSp>
          <p:nvGrpSpPr>
            <p:cNvPr id="16" name="Group 15">
              <a:extLst>
                <a:ext uri="{FF2B5EF4-FFF2-40B4-BE49-F238E27FC236}">
                  <a16:creationId xmlns:a16="http://schemas.microsoft.com/office/drawing/2014/main" xmlns="" id="{6E56AA44-BA0A-4A61-8626-982A98139346}"/>
                </a:ext>
              </a:extLst>
            </p:cNvPr>
            <p:cNvGrpSpPr/>
            <p:nvPr/>
          </p:nvGrpSpPr>
          <p:grpSpPr>
            <a:xfrm>
              <a:off x="1974305" y="4612250"/>
              <a:ext cx="8007318" cy="1889218"/>
              <a:chOff x="0" y="47501"/>
              <a:chExt cx="4479479" cy="1116278"/>
            </a:xfrm>
          </p:grpSpPr>
          <p:cxnSp>
            <p:nvCxnSpPr>
              <p:cNvPr id="17" name="Straight Connector 16">
                <a:extLst>
                  <a:ext uri="{FF2B5EF4-FFF2-40B4-BE49-F238E27FC236}">
                    <a16:creationId xmlns:a16="http://schemas.microsoft.com/office/drawing/2014/main" xmlns="" id="{2718F196-E8D7-473F-A3E0-20CA1E4F8F9F}"/>
                  </a:ext>
                </a:extLst>
              </p:cNvPr>
              <p:cNvCxnSpPr/>
              <p:nvPr/>
            </p:nvCxnSpPr>
            <p:spPr>
              <a:xfrm>
                <a:off x="4102924" y="961901"/>
                <a:ext cx="376555"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8" name="Group 17">
                <a:extLst>
                  <a:ext uri="{FF2B5EF4-FFF2-40B4-BE49-F238E27FC236}">
                    <a16:creationId xmlns:a16="http://schemas.microsoft.com/office/drawing/2014/main" xmlns="" id="{0CD22130-3857-490E-A798-48F0742D3CCF}"/>
                  </a:ext>
                </a:extLst>
              </p:cNvPr>
              <p:cNvGrpSpPr/>
              <p:nvPr/>
            </p:nvGrpSpPr>
            <p:grpSpPr>
              <a:xfrm>
                <a:off x="0" y="47501"/>
                <a:ext cx="4461705" cy="1116278"/>
                <a:chOff x="0" y="47501"/>
                <a:chExt cx="4461705" cy="1116278"/>
              </a:xfrm>
            </p:grpSpPr>
            <p:cxnSp>
              <p:nvCxnSpPr>
                <p:cNvPr id="19" name="Straight Connector 18">
                  <a:extLst>
                    <a:ext uri="{FF2B5EF4-FFF2-40B4-BE49-F238E27FC236}">
                      <a16:creationId xmlns:a16="http://schemas.microsoft.com/office/drawing/2014/main" xmlns="" id="{BC57E974-A387-4A81-BE2C-66BB6B9012F1}"/>
                    </a:ext>
                  </a:extLst>
                </p:cNvPr>
                <p:cNvCxnSpPr/>
                <p:nvPr/>
              </p:nvCxnSpPr>
              <p:spPr>
                <a:xfrm>
                  <a:off x="4085111" y="267195"/>
                  <a:ext cx="376594"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3" name="Group 22">
                  <a:extLst>
                    <a:ext uri="{FF2B5EF4-FFF2-40B4-BE49-F238E27FC236}">
                      <a16:creationId xmlns:a16="http://schemas.microsoft.com/office/drawing/2014/main" xmlns="" id="{94A1CBC5-0F8B-4C97-86B9-2C1B84569108}"/>
                    </a:ext>
                  </a:extLst>
                </p:cNvPr>
                <p:cNvGrpSpPr/>
                <p:nvPr/>
              </p:nvGrpSpPr>
              <p:grpSpPr>
                <a:xfrm>
                  <a:off x="0" y="47501"/>
                  <a:ext cx="4144487" cy="1116278"/>
                  <a:chOff x="0" y="0"/>
                  <a:chExt cx="4144487" cy="1116278"/>
                </a:xfrm>
              </p:grpSpPr>
              <p:cxnSp>
                <p:nvCxnSpPr>
                  <p:cNvPr id="25" name="Straight Connector 24">
                    <a:extLst>
                      <a:ext uri="{FF2B5EF4-FFF2-40B4-BE49-F238E27FC236}">
                        <a16:creationId xmlns:a16="http://schemas.microsoft.com/office/drawing/2014/main" xmlns="" id="{7D3F730C-4BFE-4E82-86A8-10B4C64F5398}"/>
                      </a:ext>
                    </a:extLst>
                  </p:cNvPr>
                  <p:cNvCxnSpPr/>
                  <p:nvPr/>
                </p:nvCxnSpPr>
                <p:spPr>
                  <a:xfrm>
                    <a:off x="3093522" y="896587"/>
                    <a:ext cx="376637"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6" name="Group 25">
                    <a:extLst>
                      <a:ext uri="{FF2B5EF4-FFF2-40B4-BE49-F238E27FC236}">
                        <a16:creationId xmlns:a16="http://schemas.microsoft.com/office/drawing/2014/main" xmlns="" id="{69A55E5F-5C19-4DDD-BE45-3CA33DCB993B}"/>
                      </a:ext>
                    </a:extLst>
                  </p:cNvPr>
                  <p:cNvGrpSpPr/>
                  <p:nvPr/>
                </p:nvGrpSpPr>
                <p:grpSpPr>
                  <a:xfrm>
                    <a:off x="0" y="0"/>
                    <a:ext cx="4144487" cy="1116278"/>
                    <a:chOff x="0" y="0"/>
                    <a:chExt cx="4540168" cy="1330036"/>
                  </a:xfrm>
                </p:grpSpPr>
                <p:sp>
                  <p:nvSpPr>
                    <p:cNvPr id="28" name="Rounded Rectangle 17">
                      <a:extLst>
                        <a:ext uri="{FF2B5EF4-FFF2-40B4-BE49-F238E27FC236}">
                          <a16:creationId xmlns:a16="http://schemas.microsoft.com/office/drawing/2014/main" xmlns="" id="{DC2976C6-11DD-45EB-9E38-786BE6E890D2}"/>
                        </a:ext>
                      </a:extLst>
                    </p:cNvPr>
                    <p:cNvSpPr/>
                    <p:nvPr/>
                  </p:nvSpPr>
                  <p:spPr>
                    <a:xfrm>
                      <a:off x="1157844" y="421574"/>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9" name="Rounded Rectangle 18">
                      <a:extLst>
                        <a:ext uri="{FF2B5EF4-FFF2-40B4-BE49-F238E27FC236}">
                          <a16:creationId xmlns:a16="http://schemas.microsoft.com/office/drawing/2014/main" xmlns="" id="{B731DBAA-8CB0-4A10-AB88-158BD32BAABF}"/>
                        </a:ext>
                      </a:extLst>
                    </p:cNvPr>
                    <p:cNvSpPr/>
                    <p:nvPr/>
                  </p:nvSpPr>
                  <p:spPr>
                    <a:xfrm>
                      <a:off x="0" y="40969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cxnSp>
                  <p:nvCxnSpPr>
                    <p:cNvPr id="30" name="Straight Connector 29">
                      <a:extLst>
                        <a:ext uri="{FF2B5EF4-FFF2-40B4-BE49-F238E27FC236}">
                          <a16:creationId xmlns:a16="http://schemas.microsoft.com/office/drawing/2014/main" xmlns="" id="{82B58439-4AFC-412B-9FA4-11B17B93A4E9}"/>
                        </a:ext>
                      </a:extLst>
                    </p:cNvPr>
                    <p:cNvCxnSpPr/>
                    <p:nvPr/>
                  </p:nvCxnSpPr>
                  <p:spPr>
                    <a:xfrm>
                      <a:off x="736270" y="647205"/>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31" name="Group 30">
                      <a:extLst>
                        <a:ext uri="{FF2B5EF4-FFF2-40B4-BE49-F238E27FC236}">
                          <a16:creationId xmlns:a16="http://schemas.microsoft.com/office/drawing/2014/main" xmlns="" id="{8955E9E0-D4F8-4E74-AAD2-68CD542FB859}"/>
                        </a:ext>
                      </a:extLst>
                    </p:cNvPr>
                    <p:cNvGrpSpPr/>
                    <p:nvPr/>
                  </p:nvGrpSpPr>
                  <p:grpSpPr>
                    <a:xfrm>
                      <a:off x="1888177" y="0"/>
                      <a:ext cx="2651991" cy="1330036"/>
                      <a:chOff x="0" y="0"/>
                      <a:chExt cx="2651991" cy="1330036"/>
                    </a:xfrm>
                  </p:grpSpPr>
                  <p:cxnSp>
                    <p:nvCxnSpPr>
                      <p:cNvPr id="32" name="Straight Connector 31">
                        <a:extLst>
                          <a:ext uri="{FF2B5EF4-FFF2-40B4-BE49-F238E27FC236}">
                            <a16:creationId xmlns:a16="http://schemas.microsoft.com/office/drawing/2014/main" xmlns="" id="{2CB831F3-DD98-4393-BFCF-E29B0C4C84BD}"/>
                          </a:ext>
                        </a:extLst>
                      </p:cNvPr>
                      <p:cNvCxnSpPr/>
                      <p:nvPr/>
                    </p:nvCxnSpPr>
                    <p:spPr>
                      <a:xfrm>
                        <a:off x="1531917" y="231569"/>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33" name="Elbow Connector 21">
                        <a:extLst>
                          <a:ext uri="{FF2B5EF4-FFF2-40B4-BE49-F238E27FC236}">
                            <a16:creationId xmlns:a16="http://schemas.microsoft.com/office/drawing/2014/main" xmlns="" id="{F7F47752-DDE4-4564-A7F4-D1697E5FD45A}"/>
                          </a:ext>
                        </a:extLst>
                      </p:cNvPr>
                      <p:cNvCxnSpPr/>
                      <p:nvPr/>
                    </p:nvCxnSpPr>
                    <p:spPr>
                      <a:xfrm>
                        <a:off x="0" y="760021"/>
                        <a:ext cx="878774" cy="320633"/>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34" name="Elbow Connector 22">
                        <a:extLst>
                          <a:ext uri="{FF2B5EF4-FFF2-40B4-BE49-F238E27FC236}">
                            <a16:creationId xmlns:a16="http://schemas.microsoft.com/office/drawing/2014/main" xmlns="" id="{F1E39E5C-99A2-4BAF-BF23-C1A3FD41E05F}"/>
                          </a:ext>
                        </a:extLst>
                      </p:cNvPr>
                      <p:cNvCxnSpPr/>
                      <p:nvPr/>
                    </p:nvCxnSpPr>
                    <p:spPr>
                      <a:xfrm flipV="1">
                        <a:off x="0" y="249382"/>
                        <a:ext cx="866898" cy="314259"/>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35" name="Rounded Rectangle 23">
                        <a:extLst>
                          <a:ext uri="{FF2B5EF4-FFF2-40B4-BE49-F238E27FC236}">
                            <a16:creationId xmlns:a16="http://schemas.microsoft.com/office/drawing/2014/main" xmlns="" id="{E08BA2C1-7016-4F88-ADE1-B5E4908942ED}"/>
                          </a:ext>
                        </a:extLst>
                      </p:cNvPr>
                      <p:cNvSpPr/>
                      <p:nvPr/>
                    </p:nvSpPr>
                    <p:spPr>
                      <a:xfrm>
                        <a:off x="837210" y="0"/>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36" name="Rounded Rectangle 25">
                        <a:extLst>
                          <a:ext uri="{FF2B5EF4-FFF2-40B4-BE49-F238E27FC236}">
                            <a16:creationId xmlns:a16="http://schemas.microsoft.com/office/drawing/2014/main" xmlns="" id="{90E9832E-4687-4E04-A59A-05EDB0792AB9}"/>
                          </a:ext>
                        </a:extLst>
                      </p:cNvPr>
                      <p:cNvSpPr/>
                      <p:nvPr/>
                    </p:nvSpPr>
                    <p:spPr>
                      <a:xfrm>
                        <a:off x="1929740" y="11875"/>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37" name="Rounded Rectangle 24">
                        <a:extLst>
                          <a:ext uri="{FF2B5EF4-FFF2-40B4-BE49-F238E27FC236}">
                            <a16:creationId xmlns:a16="http://schemas.microsoft.com/office/drawing/2014/main" xmlns="" id="{617E2B4D-10CB-4C1C-A298-181E34F072F9}"/>
                          </a:ext>
                        </a:extLst>
                      </p:cNvPr>
                      <p:cNvSpPr/>
                      <p:nvPr/>
                    </p:nvSpPr>
                    <p:spPr>
                      <a:xfrm>
                        <a:off x="878774" y="84314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sp>
                <p:nvSpPr>
                  <p:cNvPr id="27" name="Rounded Rectangle 28">
                    <a:extLst>
                      <a:ext uri="{FF2B5EF4-FFF2-40B4-BE49-F238E27FC236}">
                        <a16:creationId xmlns:a16="http://schemas.microsoft.com/office/drawing/2014/main" xmlns="" id="{1DAE714F-68BA-46C5-9610-40122D5B888F}"/>
                      </a:ext>
                    </a:extLst>
                  </p:cNvPr>
                  <p:cNvSpPr/>
                  <p:nvPr/>
                </p:nvSpPr>
                <p:spPr>
                  <a:xfrm>
                    <a:off x="3473532" y="706582"/>
                    <a:ext cx="654483" cy="408424"/>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grpSp>
        <p:sp>
          <p:nvSpPr>
            <p:cNvPr id="38" name="Text Box 33">
              <a:extLst>
                <a:ext uri="{FF2B5EF4-FFF2-40B4-BE49-F238E27FC236}">
                  <a16:creationId xmlns:a16="http://schemas.microsoft.com/office/drawing/2014/main" xmlns="" id="{9C49C459-2E39-4343-BBC8-C9D720DCAE1C}"/>
                </a:ext>
              </a:extLst>
            </p:cNvPr>
            <p:cNvSpPr txBox="1"/>
            <p:nvPr/>
          </p:nvSpPr>
          <p:spPr>
            <a:xfrm>
              <a:off x="9949851" y="4700853"/>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sp>
          <p:nvSpPr>
            <p:cNvPr id="39" name="Text Box 33">
              <a:extLst>
                <a:ext uri="{FF2B5EF4-FFF2-40B4-BE49-F238E27FC236}">
                  <a16:creationId xmlns:a16="http://schemas.microsoft.com/office/drawing/2014/main" xmlns="" id="{B9C6543E-6745-4D14-A8E6-8471FD3C0919}"/>
                </a:ext>
              </a:extLst>
            </p:cNvPr>
            <p:cNvSpPr txBox="1"/>
            <p:nvPr/>
          </p:nvSpPr>
          <p:spPr>
            <a:xfrm>
              <a:off x="9973054" y="5878897"/>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grpSp>
    </p:spTree>
    <p:extLst>
      <p:ext uri="{BB962C8B-B14F-4D97-AF65-F5344CB8AC3E}">
        <p14:creationId xmlns:p14="http://schemas.microsoft.com/office/powerpoint/2010/main" val="3561845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1028C16-8AC1-428D-950F-D87F743B5D5B}"/>
              </a:ext>
            </a:extLst>
          </p:cNvPr>
          <p:cNvSpPr>
            <a:spLocks noGrp="1"/>
          </p:cNvSpPr>
          <p:nvPr>
            <p:ph idx="1"/>
          </p:nvPr>
        </p:nvSpPr>
        <p:spPr>
          <a:xfrm>
            <a:off x="1332847" y="988617"/>
            <a:ext cx="9905999" cy="2122414"/>
          </a:xfrm>
        </p:spPr>
        <p:txBody>
          <a:bodyPr>
            <a:noAutofit/>
          </a:bodyPr>
          <a:lstStyle/>
          <a:p>
            <a:pPr algn="r" rtl="1"/>
            <a:r>
              <a:rPr lang="he-IL" sz="2800" dirty="0"/>
              <a:t>משתמשים אשר היה בבעלותם מטבע </a:t>
            </a:r>
            <a:r>
              <a:rPr lang="en-US" sz="2800" dirty="0"/>
              <a:t>Bitcoin</a:t>
            </a:r>
            <a:r>
              <a:rPr lang="he-IL" sz="2800" dirty="0"/>
              <a:t> כאשר </a:t>
            </a:r>
            <a:r>
              <a:rPr lang="he-IL" sz="2800" dirty="0" smtClean="0"/>
              <a:t>התרחש </a:t>
            </a:r>
            <a:r>
              <a:rPr lang="en-US" sz="2800" dirty="0" smtClean="0"/>
              <a:t>Hard </a:t>
            </a:r>
            <a:r>
              <a:rPr lang="en-US" sz="2800" dirty="0"/>
              <a:t>Fork</a:t>
            </a:r>
            <a:r>
              <a:rPr lang="he-IL" sz="2800" dirty="0"/>
              <a:t> ברשת ה</a:t>
            </a:r>
            <a:r>
              <a:rPr lang="en-US" sz="2800" dirty="0"/>
              <a:t>Bitcoin</a:t>
            </a:r>
            <a:r>
              <a:rPr lang="he-IL" sz="2800" dirty="0"/>
              <a:t> "זכו" במטבעות </a:t>
            </a:r>
            <a:r>
              <a:rPr lang="he-IL" sz="2800" dirty="0" smtClean="0"/>
              <a:t>חדשים</a:t>
            </a:r>
          </a:p>
          <a:p>
            <a:pPr algn="r" rtl="1"/>
            <a:r>
              <a:rPr lang="he-IL" sz="2800" dirty="0" smtClean="0"/>
              <a:t>המשתמשים </a:t>
            </a:r>
            <a:r>
              <a:rPr lang="he-IL" sz="2800" dirty="0"/>
              <a:t>לא </a:t>
            </a:r>
            <a:r>
              <a:rPr lang="he-IL" sz="2800" dirty="0" smtClean="0"/>
              <a:t>בהכרח </a:t>
            </a:r>
            <a:r>
              <a:rPr lang="he-IL" sz="2800" dirty="0"/>
              <a:t>מודעים </a:t>
            </a:r>
            <a:r>
              <a:rPr lang="he-IL" sz="2800" dirty="0" smtClean="0"/>
              <a:t>לקיום הפיצול וה"זכייה" במטבעות או לכך שהמטבעות עדיין </a:t>
            </a:r>
            <a:r>
              <a:rPr lang="he-IL" sz="2800" dirty="0"/>
              <a:t>בבעלותם גם אם בזבזו את מטבע ה</a:t>
            </a:r>
            <a:r>
              <a:rPr lang="en-US" sz="2800" dirty="0"/>
              <a:t>Bitcoin</a:t>
            </a:r>
            <a:r>
              <a:rPr lang="he-IL" sz="2800" dirty="0"/>
              <a:t> המקורי לאחר הפיצול</a:t>
            </a:r>
            <a:r>
              <a:rPr lang="he-IL" sz="2800" dirty="0" smtClean="0"/>
              <a:t>.</a:t>
            </a:r>
            <a:endParaRPr lang="he-IL" sz="2800" dirty="0"/>
          </a:p>
          <a:p>
            <a:pPr algn="r" rtl="1"/>
            <a:endParaRPr lang="en-US" sz="2800" b="1" u="sng" dirty="0"/>
          </a:p>
        </p:txBody>
      </p:sp>
      <p:sp>
        <p:nvSpPr>
          <p:cNvPr id="6" name="Title 1">
            <a:extLst>
              <a:ext uri="{FF2B5EF4-FFF2-40B4-BE49-F238E27FC236}">
                <a16:creationId xmlns="" xmlns:a16="http://schemas.microsoft.com/office/drawing/2014/main" id="{C9292113-E609-4664-A060-898C16D87FBB}"/>
              </a:ext>
            </a:extLst>
          </p:cNvPr>
          <p:cNvSpPr>
            <a:spLocks noGrp="1"/>
          </p:cNvSpPr>
          <p:nvPr>
            <p:ph type="title"/>
          </p:nvPr>
        </p:nvSpPr>
        <p:spPr>
          <a:xfrm>
            <a:off x="1212971" y="-64796"/>
            <a:ext cx="9905998" cy="1159948"/>
          </a:xfrm>
        </p:spPr>
        <p:txBody>
          <a:bodyPr>
            <a:normAutofit/>
          </a:bodyPr>
          <a:lstStyle/>
          <a:p>
            <a:pPr algn="ctr"/>
            <a:r>
              <a:rPr lang="he-IL" sz="5400" b="1" u="sng" dirty="0">
                <a:latin typeface="Arial" panose="020B0604020202020204" pitchFamily="34" charset="0"/>
                <a:cs typeface="Arial" panose="020B0604020202020204" pitchFamily="34" charset="0"/>
              </a:rPr>
              <a:t>תיאור הבעיה</a:t>
            </a:r>
            <a:endParaRPr lang="en-US" sz="5400" dirty="0">
              <a:latin typeface="Arial" panose="020B0604020202020204" pitchFamily="34" charset="0"/>
              <a:cs typeface="Arial" panose="020B0604020202020204" pitchFamily="34" charset="0"/>
            </a:endParaRPr>
          </a:p>
        </p:txBody>
      </p:sp>
      <p:grpSp>
        <p:nvGrpSpPr>
          <p:cNvPr id="5" name="Group 4">
            <a:extLst>
              <a:ext uri="{FF2B5EF4-FFF2-40B4-BE49-F238E27FC236}">
                <a16:creationId xmlns:a16="http://schemas.microsoft.com/office/drawing/2014/main" xmlns="" id="{C47FC2C9-0C46-483B-AF9D-9E7AD8F78849}"/>
              </a:ext>
            </a:extLst>
          </p:cNvPr>
          <p:cNvGrpSpPr/>
          <p:nvPr/>
        </p:nvGrpSpPr>
        <p:grpSpPr>
          <a:xfrm>
            <a:off x="1408671" y="4020064"/>
            <a:ext cx="9638740" cy="2174789"/>
            <a:chOff x="1974305" y="4612250"/>
            <a:chExt cx="8518179" cy="1889218"/>
          </a:xfrm>
        </p:grpSpPr>
        <p:grpSp>
          <p:nvGrpSpPr>
            <p:cNvPr id="7" name="Group 6">
              <a:extLst>
                <a:ext uri="{FF2B5EF4-FFF2-40B4-BE49-F238E27FC236}">
                  <a16:creationId xmlns:a16="http://schemas.microsoft.com/office/drawing/2014/main" xmlns="" id="{6E56AA44-BA0A-4A61-8626-982A98139346}"/>
                </a:ext>
              </a:extLst>
            </p:cNvPr>
            <p:cNvGrpSpPr/>
            <p:nvPr/>
          </p:nvGrpSpPr>
          <p:grpSpPr>
            <a:xfrm>
              <a:off x="1974305" y="4612250"/>
              <a:ext cx="8007318" cy="1889218"/>
              <a:chOff x="0" y="47501"/>
              <a:chExt cx="4479479" cy="1116278"/>
            </a:xfrm>
          </p:grpSpPr>
          <p:cxnSp>
            <p:nvCxnSpPr>
              <p:cNvPr id="10" name="Straight Connector 9">
                <a:extLst>
                  <a:ext uri="{FF2B5EF4-FFF2-40B4-BE49-F238E27FC236}">
                    <a16:creationId xmlns:a16="http://schemas.microsoft.com/office/drawing/2014/main" xmlns="" id="{2718F196-E8D7-473F-A3E0-20CA1E4F8F9F}"/>
                  </a:ext>
                </a:extLst>
              </p:cNvPr>
              <p:cNvCxnSpPr/>
              <p:nvPr/>
            </p:nvCxnSpPr>
            <p:spPr>
              <a:xfrm>
                <a:off x="4102924" y="961901"/>
                <a:ext cx="376555"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1" name="Group 10">
                <a:extLst>
                  <a:ext uri="{FF2B5EF4-FFF2-40B4-BE49-F238E27FC236}">
                    <a16:creationId xmlns:a16="http://schemas.microsoft.com/office/drawing/2014/main" xmlns="" id="{0CD22130-3857-490E-A798-48F0742D3CCF}"/>
                  </a:ext>
                </a:extLst>
              </p:cNvPr>
              <p:cNvGrpSpPr/>
              <p:nvPr/>
            </p:nvGrpSpPr>
            <p:grpSpPr>
              <a:xfrm>
                <a:off x="0" y="47501"/>
                <a:ext cx="4461705" cy="1116278"/>
                <a:chOff x="0" y="47501"/>
                <a:chExt cx="4461705" cy="1116278"/>
              </a:xfrm>
            </p:grpSpPr>
            <p:cxnSp>
              <p:nvCxnSpPr>
                <p:cNvPr id="12" name="Straight Connector 11">
                  <a:extLst>
                    <a:ext uri="{FF2B5EF4-FFF2-40B4-BE49-F238E27FC236}">
                      <a16:creationId xmlns:a16="http://schemas.microsoft.com/office/drawing/2014/main" xmlns="" id="{BC57E974-A387-4A81-BE2C-66BB6B9012F1}"/>
                    </a:ext>
                  </a:extLst>
                </p:cNvPr>
                <p:cNvCxnSpPr/>
                <p:nvPr/>
              </p:nvCxnSpPr>
              <p:spPr>
                <a:xfrm>
                  <a:off x="4085111" y="267195"/>
                  <a:ext cx="376594"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3" name="Group 12">
                  <a:extLst>
                    <a:ext uri="{FF2B5EF4-FFF2-40B4-BE49-F238E27FC236}">
                      <a16:creationId xmlns:a16="http://schemas.microsoft.com/office/drawing/2014/main" xmlns="" id="{94A1CBC5-0F8B-4C97-86B9-2C1B84569108}"/>
                    </a:ext>
                  </a:extLst>
                </p:cNvPr>
                <p:cNvGrpSpPr/>
                <p:nvPr/>
              </p:nvGrpSpPr>
              <p:grpSpPr>
                <a:xfrm>
                  <a:off x="0" y="47501"/>
                  <a:ext cx="4144487" cy="1116278"/>
                  <a:chOff x="0" y="0"/>
                  <a:chExt cx="4144487" cy="1116278"/>
                </a:xfrm>
              </p:grpSpPr>
              <p:cxnSp>
                <p:nvCxnSpPr>
                  <p:cNvPr id="14" name="Straight Connector 13">
                    <a:extLst>
                      <a:ext uri="{FF2B5EF4-FFF2-40B4-BE49-F238E27FC236}">
                        <a16:creationId xmlns:a16="http://schemas.microsoft.com/office/drawing/2014/main" xmlns="" id="{7D3F730C-4BFE-4E82-86A8-10B4C64F5398}"/>
                      </a:ext>
                    </a:extLst>
                  </p:cNvPr>
                  <p:cNvCxnSpPr/>
                  <p:nvPr/>
                </p:nvCxnSpPr>
                <p:spPr>
                  <a:xfrm>
                    <a:off x="3093522" y="896587"/>
                    <a:ext cx="376637"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5" name="Group 14">
                    <a:extLst>
                      <a:ext uri="{FF2B5EF4-FFF2-40B4-BE49-F238E27FC236}">
                        <a16:creationId xmlns:a16="http://schemas.microsoft.com/office/drawing/2014/main" xmlns="" id="{69A55E5F-5C19-4DDD-BE45-3CA33DCB993B}"/>
                      </a:ext>
                    </a:extLst>
                  </p:cNvPr>
                  <p:cNvGrpSpPr/>
                  <p:nvPr/>
                </p:nvGrpSpPr>
                <p:grpSpPr>
                  <a:xfrm>
                    <a:off x="0" y="0"/>
                    <a:ext cx="4144487" cy="1116278"/>
                    <a:chOff x="0" y="0"/>
                    <a:chExt cx="4540168" cy="1330036"/>
                  </a:xfrm>
                </p:grpSpPr>
                <p:sp>
                  <p:nvSpPr>
                    <p:cNvPr id="17" name="Rounded Rectangle 17">
                      <a:extLst>
                        <a:ext uri="{FF2B5EF4-FFF2-40B4-BE49-F238E27FC236}">
                          <a16:creationId xmlns:a16="http://schemas.microsoft.com/office/drawing/2014/main" xmlns="" id="{DC2976C6-11DD-45EB-9E38-786BE6E890D2}"/>
                        </a:ext>
                      </a:extLst>
                    </p:cNvPr>
                    <p:cNvSpPr/>
                    <p:nvPr/>
                  </p:nvSpPr>
                  <p:spPr>
                    <a:xfrm>
                      <a:off x="1157844" y="421574"/>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18" name="Rounded Rectangle 18">
                      <a:extLst>
                        <a:ext uri="{FF2B5EF4-FFF2-40B4-BE49-F238E27FC236}">
                          <a16:creationId xmlns:a16="http://schemas.microsoft.com/office/drawing/2014/main" xmlns="" id="{B731DBAA-8CB0-4A10-AB88-158BD32BAABF}"/>
                        </a:ext>
                      </a:extLst>
                    </p:cNvPr>
                    <p:cNvSpPr/>
                    <p:nvPr/>
                  </p:nvSpPr>
                  <p:spPr>
                    <a:xfrm>
                      <a:off x="0" y="40969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cxnSp>
                  <p:nvCxnSpPr>
                    <p:cNvPr id="19" name="Straight Connector 18">
                      <a:extLst>
                        <a:ext uri="{FF2B5EF4-FFF2-40B4-BE49-F238E27FC236}">
                          <a16:creationId xmlns:a16="http://schemas.microsoft.com/office/drawing/2014/main" xmlns="" id="{82B58439-4AFC-412B-9FA4-11B17B93A4E9}"/>
                        </a:ext>
                      </a:extLst>
                    </p:cNvPr>
                    <p:cNvCxnSpPr/>
                    <p:nvPr/>
                  </p:nvCxnSpPr>
                  <p:spPr>
                    <a:xfrm>
                      <a:off x="736270" y="647205"/>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0" name="Group 19">
                      <a:extLst>
                        <a:ext uri="{FF2B5EF4-FFF2-40B4-BE49-F238E27FC236}">
                          <a16:creationId xmlns:a16="http://schemas.microsoft.com/office/drawing/2014/main" xmlns="" id="{8955E9E0-D4F8-4E74-AAD2-68CD542FB859}"/>
                        </a:ext>
                      </a:extLst>
                    </p:cNvPr>
                    <p:cNvGrpSpPr/>
                    <p:nvPr/>
                  </p:nvGrpSpPr>
                  <p:grpSpPr>
                    <a:xfrm>
                      <a:off x="1888177" y="0"/>
                      <a:ext cx="2651991" cy="1330036"/>
                      <a:chOff x="0" y="0"/>
                      <a:chExt cx="2651991" cy="1330036"/>
                    </a:xfrm>
                  </p:grpSpPr>
                  <p:cxnSp>
                    <p:nvCxnSpPr>
                      <p:cNvPr id="21" name="Straight Connector 20">
                        <a:extLst>
                          <a:ext uri="{FF2B5EF4-FFF2-40B4-BE49-F238E27FC236}">
                            <a16:creationId xmlns:a16="http://schemas.microsoft.com/office/drawing/2014/main" xmlns="" id="{2CB831F3-DD98-4393-BFCF-E29B0C4C84BD}"/>
                          </a:ext>
                        </a:extLst>
                      </p:cNvPr>
                      <p:cNvCxnSpPr/>
                      <p:nvPr/>
                    </p:nvCxnSpPr>
                    <p:spPr>
                      <a:xfrm>
                        <a:off x="1531917" y="231569"/>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2" name="Elbow Connector 21">
                        <a:extLst>
                          <a:ext uri="{FF2B5EF4-FFF2-40B4-BE49-F238E27FC236}">
                            <a16:creationId xmlns:a16="http://schemas.microsoft.com/office/drawing/2014/main" xmlns="" id="{F7F47752-DDE4-4564-A7F4-D1697E5FD45A}"/>
                          </a:ext>
                        </a:extLst>
                      </p:cNvPr>
                      <p:cNvCxnSpPr/>
                      <p:nvPr/>
                    </p:nvCxnSpPr>
                    <p:spPr>
                      <a:xfrm>
                        <a:off x="0" y="760021"/>
                        <a:ext cx="878774" cy="320633"/>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3" name="Elbow Connector 22">
                        <a:extLst>
                          <a:ext uri="{FF2B5EF4-FFF2-40B4-BE49-F238E27FC236}">
                            <a16:creationId xmlns:a16="http://schemas.microsoft.com/office/drawing/2014/main" xmlns="" id="{F1E39E5C-99A2-4BAF-BF23-C1A3FD41E05F}"/>
                          </a:ext>
                        </a:extLst>
                      </p:cNvPr>
                      <p:cNvCxnSpPr/>
                      <p:nvPr/>
                    </p:nvCxnSpPr>
                    <p:spPr>
                      <a:xfrm flipV="1">
                        <a:off x="0" y="249382"/>
                        <a:ext cx="866898" cy="314259"/>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24" name="Rounded Rectangle 23">
                        <a:extLst>
                          <a:ext uri="{FF2B5EF4-FFF2-40B4-BE49-F238E27FC236}">
                            <a16:creationId xmlns:a16="http://schemas.microsoft.com/office/drawing/2014/main" xmlns="" id="{E08BA2C1-7016-4F88-ADE1-B5E4908942ED}"/>
                          </a:ext>
                        </a:extLst>
                      </p:cNvPr>
                      <p:cNvSpPr/>
                      <p:nvPr/>
                    </p:nvSpPr>
                    <p:spPr>
                      <a:xfrm>
                        <a:off x="837210" y="0"/>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5" name="Rounded Rectangle 25">
                        <a:extLst>
                          <a:ext uri="{FF2B5EF4-FFF2-40B4-BE49-F238E27FC236}">
                            <a16:creationId xmlns:a16="http://schemas.microsoft.com/office/drawing/2014/main" xmlns="" id="{90E9832E-4687-4E04-A59A-05EDB0792AB9}"/>
                          </a:ext>
                        </a:extLst>
                      </p:cNvPr>
                      <p:cNvSpPr/>
                      <p:nvPr/>
                    </p:nvSpPr>
                    <p:spPr>
                      <a:xfrm>
                        <a:off x="1929740" y="11875"/>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6" name="Rounded Rectangle 24">
                        <a:extLst>
                          <a:ext uri="{FF2B5EF4-FFF2-40B4-BE49-F238E27FC236}">
                            <a16:creationId xmlns:a16="http://schemas.microsoft.com/office/drawing/2014/main" xmlns="" id="{617E2B4D-10CB-4C1C-A298-181E34F072F9}"/>
                          </a:ext>
                        </a:extLst>
                      </p:cNvPr>
                      <p:cNvSpPr/>
                      <p:nvPr/>
                    </p:nvSpPr>
                    <p:spPr>
                      <a:xfrm>
                        <a:off x="878774" y="84314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sp>
                <p:nvSpPr>
                  <p:cNvPr id="16" name="Rounded Rectangle 28">
                    <a:extLst>
                      <a:ext uri="{FF2B5EF4-FFF2-40B4-BE49-F238E27FC236}">
                        <a16:creationId xmlns:a16="http://schemas.microsoft.com/office/drawing/2014/main" xmlns="" id="{1DAE714F-68BA-46C5-9610-40122D5B888F}"/>
                      </a:ext>
                    </a:extLst>
                  </p:cNvPr>
                  <p:cNvSpPr/>
                  <p:nvPr/>
                </p:nvSpPr>
                <p:spPr>
                  <a:xfrm>
                    <a:off x="3473532" y="706582"/>
                    <a:ext cx="654483" cy="408424"/>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grpSp>
        <p:sp>
          <p:nvSpPr>
            <p:cNvPr id="8" name="Text Box 33">
              <a:extLst>
                <a:ext uri="{FF2B5EF4-FFF2-40B4-BE49-F238E27FC236}">
                  <a16:creationId xmlns:a16="http://schemas.microsoft.com/office/drawing/2014/main" xmlns="" id="{9C49C459-2E39-4343-BBC8-C9D720DCAE1C}"/>
                </a:ext>
              </a:extLst>
            </p:cNvPr>
            <p:cNvSpPr txBox="1"/>
            <p:nvPr/>
          </p:nvSpPr>
          <p:spPr>
            <a:xfrm>
              <a:off x="9949851" y="4700853"/>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sp>
          <p:nvSpPr>
            <p:cNvPr id="9" name="Text Box 33">
              <a:extLst>
                <a:ext uri="{FF2B5EF4-FFF2-40B4-BE49-F238E27FC236}">
                  <a16:creationId xmlns:a16="http://schemas.microsoft.com/office/drawing/2014/main" xmlns="" id="{B9C6543E-6745-4D14-A8E6-8471FD3C0919}"/>
                </a:ext>
              </a:extLst>
            </p:cNvPr>
            <p:cNvSpPr txBox="1"/>
            <p:nvPr/>
          </p:nvSpPr>
          <p:spPr>
            <a:xfrm>
              <a:off x="9973054" y="5878897"/>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grpSp>
    </p:spTree>
    <p:extLst>
      <p:ext uri="{BB962C8B-B14F-4D97-AF65-F5344CB8AC3E}">
        <p14:creationId xmlns:p14="http://schemas.microsoft.com/office/powerpoint/2010/main" val="3228599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669060" y="0"/>
            <a:ext cx="6730314" cy="6858000"/>
            <a:chOff x="2545491" y="59453"/>
            <a:chExt cx="6746113" cy="6761705"/>
          </a:xfrm>
        </p:grpSpPr>
        <p:pic>
          <p:nvPicPr>
            <p:cNvPr id="4" name="Picture 3"/>
            <p:cNvPicPr>
              <a:picLocks noChangeAspect="1"/>
            </p:cNvPicPr>
            <p:nvPr/>
          </p:nvPicPr>
          <p:blipFill>
            <a:blip r:embed="rId2"/>
            <a:stretch>
              <a:fillRect/>
            </a:stretch>
          </p:blipFill>
          <p:spPr>
            <a:xfrm>
              <a:off x="2545491" y="3511945"/>
              <a:ext cx="6746113" cy="3309213"/>
            </a:xfrm>
            <a:prstGeom prst="rect">
              <a:avLst/>
            </a:prstGeom>
          </p:spPr>
        </p:pic>
        <p:pic>
          <p:nvPicPr>
            <p:cNvPr id="5" name="Picture 4"/>
            <p:cNvPicPr>
              <a:picLocks noChangeAspect="1"/>
            </p:cNvPicPr>
            <p:nvPr/>
          </p:nvPicPr>
          <p:blipFill rotWithShape="1">
            <a:blip r:embed="rId3"/>
            <a:srcRect r="208"/>
            <a:stretch/>
          </p:blipFill>
          <p:spPr>
            <a:xfrm>
              <a:off x="2545492" y="59453"/>
              <a:ext cx="6738552" cy="3452492"/>
            </a:xfrm>
            <a:prstGeom prst="rect">
              <a:avLst/>
            </a:prstGeom>
          </p:spPr>
        </p:pic>
      </p:grpSp>
    </p:spTree>
    <p:extLst>
      <p:ext uri="{BB962C8B-B14F-4D97-AF65-F5344CB8AC3E}">
        <p14:creationId xmlns:p14="http://schemas.microsoft.com/office/powerpoint/2010/main" val="3678718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065123" y="1081999"/>
            <a:ext cx="7686079" cy="1839590"/>
            <a:chOff x="947351" y="3554881"/>
            <a:chExt cx="7686079" cy="1839590"/>
          </a:xfrm>
        </p:grpSpPr>
        <p:grpSp>
          <p:nvGrpSpPr>
            <p:cNvPr id="21" name="Group 20"/>
            <p:cNvGrpSpPr/>
            <p:nvPr/>
          </p:nvGrpSpPr>
          <p:grpSpPr>
            <a:xfrm>
              <a:off x="947351" y="3554881"/>
              <a:ext cx="7686079" cy="1839590"/>
              <a:chOff x="947351" y="3554881"/>
              <a:chExt cx="7686079" cy="1839590"/>
            </a:xfrm>
          </p:grpSpPr>
          <p:sp>
            <p:nvSpPr>
              <p:cNvPr id="4" name="Can 3"/>
              <p:cNvSpPr/>
              <p:nvPr/>
            </p:nvSpPr>
            <p:spPr>
              <a:xfrm>
                <a:off x="947351" y="3554881"/>
                <a:ext cx="1070919" cy="1120346"/>
              </a:xfrm>
              <a:prstGeom prst="can">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t"/>
              <a:lstStyle/>
              <a:p>
                <a:pPr algn="ctr"/>
                <a:r>
                  <a:rPr lang="en-US" b="1" dirty="0">
                    <a:solidFill>
                      <a:schemeClr val="bg1"/>
                    </a:solidFill>
                  </a:rPr>
                  <a:t>DB</a:t>
                </a:r>
                <a:endParaRPr lang="he-IL" dirty="0">
                  <a:solidFill>
                    <a:schemeClr val="bg1"/>
                  </a:solidFill>
                </a:endParaRPr>
              </a:p>
            </p:txBody>
          </p:sp>
          <p:sp>
            <p:nvSpPr>
              <p:cNvPr id="17" name="Left-Right Arrow 16"/>
              <p:cNvSpPr/>
              <p:nvPr/>
            </p:nvSpPr>
            <p:spPr>
              <a:xfrm>
                <a:off x="2180908" y="3974754"/>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18" name="Left-Right Arrow 17"/>
              <p:cNvSpPr/>
              <p:nvPr/>
            </p:nvSpPr>
            <p:spPr>
              <a:xfrm>
                <a:off x="7690080" y="4790300"/>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19" name="Left-Right Arrow 18"/>
              <p:cNvSpPr/>
              <p:nvPr/>
            </p:nvSpPr>
            <p:spPr>
              <a:xfrm rot="1944145">
                <a:off x="4917931" y="4306848"/>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20" name="Left-Right Arrow 19"/>
              <p:cNvSpPr/>
              <p:nvPr/>
            </p:nvSpPr>
            <p:spPr>
              <a:xfrm rot="19329349">
                <a:off x="4961661" y="5201467"/>
                <a:ext cx="879468" cy="193004"/>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grpSp>
        <p:sp>
          <p:nvSpPr>
            <p:cNvPr id="23" name="Down Arrow 22"/>
            <p:cNvSpPr/>
            <p:nvPr/>
          </p:nvSpPr>
          <p:spPr>
            <a:xfrm rot="10800000">
              <a:off x="3987113" y="4563762"/>
              <a:ext cx="189470" cy="418072"/>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grpSp>
      <p:sp>
        <p:nvSpPr>
          <p:cNvPr id="26" name="TextBox 25"/>
          <p:cNvSpPr txBox="1"/>
          <p:nvPr/>
        </p:nvSpPr>
        <p:spPr>
          <a:xfrm>
            <a:off x="1243914" y="3331538"/>
            <a:ext cx="10050162" cy="3108543"/>
          </a:xfrm>
          <a:prstGeom prst="rect">
            <a:avLst/>
          </a:prstGeom>
          <a:noFill/>
        </p:spPr>
        <p:txBody>
          <a:bodyPr wrap="square" rtlCol="1">
            <a:spAutoFit/>
          </a:bodyPr>
          <a:lstStyle/>
          <a:p>
            <a:pPr marL="285750" indent="-285750" algn="r" rtl="1">
              <a:buFont typeface="Arial" panose="020B0604020202020204" pitchFamily="34" charset="0"/>
              <a:buChar char="•"/>
            </a:pPr>
            <a:r>
              <a:rPr lang="en-US" sz="2800" u="sng" dirty="0" smtClean="0"/>
              <a:t>View</a:t>
            </a:r>
            <a:r>
              <a:rPr lang="he-IL" sz="2800" dirty="0" smtClean="0"/>
              <a:t> – תצוגת האתר, מקבל מהמשתמש את הכתובת של הארנק שלו ושולח ל</a:t>
            </a:r>
            <a:r>
              <a:rPr lang="en-US" sz="2800" dirty="0" smtClean="0"/>
              <a:t>Controller</a:t>
            </a:r>
            <a:r>
              <a:rPr lang="he-IL" sz="2800" dirty="0" smtClean="0"/>
              <a:t> לעיבוד.</a:t>
            </a:r>
          </a:p>
          <a:p>
            <a:pPr marL="285750" indent="-285750" algn="r" rtl="1">
              <a:buFont typeface="Arial" panose="020B0604020202020204" pitchFamily="34" charset="0"/>
              <a:buChar char="•"/>
            </a:pPr>
            <a:r>
              <a:rPr lang="en-US" sz="2800" u="sng" dirty="0" smtClean="0"/>
              <a:t>Controller</a:t>
            </a:r>
            <a:r>
              <a:rPr lang="he-IL" sz="2800" dirty="0" smtClean="0"/>
              <a:t> – מנהל את התקשורת בין הנתונים השמורים ב</a:t>
            </a:r>
            <a:r>
              <a:rPr lang="en-US" sz="2800" dirty="0" smtClean="0"/>
              <a:t>DB</a:t>
            </a:r>
            <a:r>
              <a:rPr lang="he-IL" sz="2800" dirty="0" smtClean="0"/>
              <a:t> לבין הצגתם למשתמש.</a:t>
            </a:r>
          </a:p>
          <a:p>
            <a:pPr marL="285750" indent="-285750" algn="r" rtl="1">
              <a:buFont typeface="Arial" panose="020B0604020202020204" pitchFamily="34" charset="0"/>
              <a:buChar char="•"/>
            </a:pPr>
            <a:r>
              <a:rPr lang="en-US" sz="2800" u="sng" dirty="0" smtClean="0"/>
              <a:t>DB Module</a:t>
            </a:r>
            <a:r>
              <a:rPr lang="he-IL" sz="2800" u="sng" dirty="0" smtClean="0"/>
              <a:t> </a:t>
            </a:r>
            <a:r>
              <a:rPr lang="he-IL" sz="2800" dirty="0" smtClean="0"/>
              <a:t>– מתקשר עם ה</a:t>
            </a:r>
            <a:r>
              <a:rPr lang="en-US" sz="2800" dirty="0" smtClean="0"/>
              <a:t>DB</a:t>
            </a:r>
            <a:r>
              <a:rPr lang="he-IL" sz="2800" dirty="0" smtClean="0"/>
              <a:t> ומעביר את המידע ל</a:t>
            </a:r>
            <a:r>
              <a:rPr lang="en-US" sz="2800" dirty="0" smtClean="0"/>
              <a:t>Controller</a:t>
            </a:r>
            <a:r>
              <a:rPr lang="he-IL" sz="2800" dirty="0" smtClean="0"/>
              <a:t> לפי דרישה.</a:t>
            </a:r>
          </a:p>
          <a:p>
            <a:pPr marL="285750" indent="-285750" algn="r" rtl="1">
              <a:buFont typeface="Arial" panose="020B0604020202020204" pitchFamily="34" charset="0"/>
              <a:buChar char="•"/>
            </a:pPr>
            <a:r>
              <a:rPr lang="en-US" sz="2800" u="sng" dirty="0" smtClean="0"/>
              <a:t>Pre-Search Module</a:t>
            </a:r>
            <a:r>
              <a:rPr lang="he-IL" sz="2800" u="sng" dirty="0" smtClean="0"/>
              <a:t> </a:t>
            </a:r>
            <a:r>
              <a:rPr lang="he-IL" sz="2800" dirty="0" smtClean="0"/>
              <a:t>– יבצע חישוב ארוך ויעביר את התוצאות ל</a:t>
            </a:r>
            <a:r>
              <a:rPr lang="en-US" sz="2800" dirty="0" smtClean="0"/>
              <a:t>DB</a:t>
            </a:r>
            <a:r>
              <a:rPr lang="he-IL" sz="2800" dirty="0" smtClean="0"/>
              <a:t>.</a:t>
            </a:r>
          </a:p>
        </p:txBody>
      </p:sp>
      <p:grpSp>
        <p:nvGrpSpPr>
          <p:cNvPr id="22" name="Group 21"/>
          <p:cNvGrpSpPr/>
          <p:nvPr/>
        </p:nvGrpSpPr>
        <p:grpSpPr>
          <a:xfrm>
            <a:off x="8909224" y="1201014"/>
            <a:ext cx="2171138" cy="2089078"/>
            <a:chOff x="2545491" y="59453"/>
            <a:chExt cx="6746113" cy="6761705"/>
          </a:xfrm>
        </p:grpSpPr>
        <p:pic>
          <p:nvPicPr>
            <p:cNvPr id="27" name="Picture 26"/>
            <p:cNvPicPr>
              <a:picLocks noChangeAspect="1"/>
            </p:cNvPicPr>
            <p:nvPr/>
          </p:nvPicPr>
          <p:blipFill>
            <a:blip r:embed="rId2"/>
            <a:stretch>
              <a:fillRect/>
            </a:stretch>
          </p:blipFill>
          <p:spPr>
            <a:xfrm>
              <a:off x="2545491" y="3511945"/>
              <a:ext cx="6746113" cy="3309213"/>
            </a:xfrm>
            <a:prstGeom prst="rect">
              <a:avLst/>
            </a:prstGeom>
          </p:spPr>
        </p:pic>
        <p:pic>
          <p:nvPicPr>
            <p:cNvPr id="28" name="Picture 27"/>
            <p:cNvPicPr>
              <a:picLocks noChangeAspect="1"/>
            </p:cNvPicPr>
            <p:nvPr/>
          </p:nvPicPr>
          <p:blipFill rotWithShape="1">
            <a:blip r:embed="rId3"/>
            <a:srcRect r="208"/>
            <a:stretch/>
          </p:blipFill>
          <p:spPr>
            <a:xfrm>
              <a:off x="2545492" y="59453"/>
              <a:ext cx="6738552" cy="3452492"/>
            </a:xfrm>
            <a:prstGeom prst="rect">
              <a:avLst/>
            </a:prstGeom>
          </p:spPr>
        </p:pic>
      </p:gr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0276" y="1616386"/>
            <a:ext cx="992188" cy="362435"/>
          </a:xfrm>
          <a:prstGeom prst="rect">
            <a:avLst/>
          </a:prstGeom>
        </p:spPr>
      </p:pic>
      <p:grpSp>
        <p:nvGrpSpPr>
          <p:cNvPr id="9" name="Group 8"/>
          <p:cNvGrpSpPr/>
          <p:nvPr/>
        </p:nvGrpSpPr>
        <p:grpSpPr>
          <a:xfrm>
            <a:off x="6155705" y="1948817"/>
            <a:ext cx="1620736" cy="906163"/>
            <a:chOff x="936054" y="2471391"/>
            <a:chExt cx="1620736" cy="906163"/>
          </a:xfrm>
        </p:grpSpPr>
        <p:sp>
          <p:nvSpPr>
            <p:cNvPr id="7" name="Rectangle 6"/>
            <p:cNvSpPr/>
            <p:nvPr/>
          </p:nvSpPr>
          <p:spPr>
            <a:xfrm>
              <a:off x="936054" y="2471391"/>
              <a:ext cx="1620736" cy="906163"/>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1" anchor="ctr">
              <a:scene3d>
                <a:camera prst="obliqueTopLeft"/>
                <a:lightRig rig="threePt" dir="t"/>
              </a:scene3d>
            </a:bodyPr>
            <a:lstStyle/>
            <a:p>
              <a:pPr algn="ctr"/>
              <a:endParaRPr lang="he-IL">
                <a:ln>
                  <a:solidFill>
                    <a:schemeClr val="bg1"/>
                  </a:solidFill>
                </a:ln>
              </a:endParaRPr>
            </a:p>
          </p:txBody>
        </p:sp>
        <p:sp>
          <p:nvSpPr>
            <p:cNvPr id="8" name="TextBox 7"/>
            <p:cNvSpPr txBox="1"/>
            <p:nvPr/>
          </p:nvSpPr>
          <p:spPr>
            <a:xfrm>
              <a:off x="1141414" y="2471391"/>
              <a:ext cx="1356069" cy="400110"/>
            </a:xfrm>
            <a:prstGeom prst="rect">
              <a:avLst/>
            </a:prstGeom>
            <a:noFill/>
          </p:spPr>
          <p:txBody>
            <a:bodyPr wrap="square" rtlCol="1">
              <a:spAutoFit/>
            </a:bodyPr>
            <a:lstStyle/>
            <a:p>
              <a:r>
                <a:rPr lang="en-US" sz="2000" b="1" dirty="0">
                  <a:solidFill>
                    <a:schemeClr val="bg1"/>
                  </a:solidFill>
                </a:rPr>
                <a:t>Controller</a:t>
              </a:r>
              <a:endParaRPr lang="he-IL" sz="2000" dirty="0"/>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7735" y="2840543"/>
              <a:ext cx="721641" cy="441404"/>
            </a:xfrm>
            <a:prstGeom prst="rect">
              <a:avLst/>
            </a:prstGeom>
          </p:spPr>
        </p:pic>
      </p:grpSp>
      <p:grpSp>
        <p:nvGrpSpPr>
          <p:cNvPr id="10" name="Group 9"/>
          <p:cNvGrpSpPr/>
          <p:nvPr/>
        </p:nvGrpSpPr>
        <p:grpSpPr>
          <a:xfrm>
            <a:off x="3402187" y="1095631"/>
            <a:ext cx="1620736" cy="906163"/>
            <a:chOff x="569396" y="2496204"/>
            <a:chExt cx="1620736" cy="906163"/>
          </a:xfrm>
        </p:grpSpPr>
        <p:sp>
          <p:nvSpPr>
            <p:cNvPr id="32" name="Rectangle 31"/>
            <p:cNvSpPr/>
            <p:nvPr/>
          </p:nvSpPr>
          <p:spPr>
            <a:xfrm>
              <a:off x="569396" y="2496204"/>
              <a:ext cx="1620736" cy="906163"/>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1" anchor="ctr">
              <a:scene3d>
                <a:camera prst="obliqueTopLeft"/>
                <a:lightRig rig="threePt" dir="t"/>
              </a:scene3d>
            </a:bodyPr>
            <a:lstStyle/>
            <a:p>
              <a:pPr algn="ctr"/>
              <a:endParaRPr lang="he-IL">
                <a:ln>
                  <a:solidFill>
                    <a:schemeClr val="bg1"/>
                  </a:solidFill>
                </a:ln>
              </a:endParaRPr>
            </a:p>
          </p:txBody>
        </p:sp>
        <p:sp>
          <p:nvSpPr>
            <p:cNvPr id="33" name="TextBox 32"/>
            <p:cNvSpPr txBox="1"/>
            <p:nvPr/>
          </p:nvSpPr>
          <p:spPr>
            <a:xfrm>
              <a:off x="719303" y="2507405"/>
              <a:ext cx="1356069" cy="400110"/>
            </a:xfrm>
            <a:prstGeom prst="rect">
              <a:avLst/>
            </a:prstGeom>
            <a:noFill/>
          </p:spPr>
          <p:txBody>
            <a:bodyPr wrap="square" rtlCol="1">
              <a:spAutoFit/>
            </a:bodyPr>
            <a:lstStyle/>
            <a:p>
              <a:r>
                <a:rPr lang="en-US" sz="2000" b="1" dirty="0">
                  <a:solidFill>
                    <a:schemeClr val="bg1"/>
                  </a:solidFill>
                </a:rPr>
                <a:t>DB</a:t>
              </a:r>
              <a:r>
                <a:rPr lang="en-US" sz="2000" dirty="0">
                  <a:solidFill>
                    <a:schemeClr val="bg1"/>
                  </a:solidFill>
                </a:rPr>
                <a:t> </a:t>
              </a:r>
              <a:r>
                <a:rPr lang="en-US" sz="2000" b="1" dirty="0" smtClean="0">
                  <a:solidFill>
                    <a:schemeClr val="bg1"/>
                  </a:solidFill>
                </a:rPr>
                <a:t>Module</a:t>
              </a:r>
              <a:endParaRPr lang="en-US" sz="2000" b="1" dirty="0">
                <a:solidFill>
                  <a:schemeClr val="bg1"/>
                </a:solidFill>
              </a:endParaRPr>
            </a:p>
          </p:txBody>
        </p:sp>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0842" y="2891799"/>
              <a:ext cx="721641" cy="441404"/>
            </a:xfrm>
            <a:prstGeom prst="rect">
              <a:avLst/>
            </a:prstGeom>
          </p:spPr>
        </p:pic>
      </p:grpSp>
      <p:grpSp>
        <p:nvGrpSpPr>
          <p:cNvPr id="12" name="Group 11"/>
          <p:cNvGrpSpPr/>
          <p:nvPr/>
        </p:nvGrpSpPr>
        <p:grpSpPr>
          <a:xfrm>
            <a:off x="3402187" y="2457142"/>
            <a:ext cx="2003798" cy="945440"/>
            <a:chOff x="630188" y="2501398"/>
            <a:chExt cx="2003798" cy="945440"/>
          </a:xfrm>
        </p:grpSpPr>
        <p:grpSp>
          <p:nvGrpSpPr>
            <p:cNvPr id="35" name="Group 34"/>
            <p:cNvGrpSpPr/>
            <p:nvPr/>
          </p:nvGrpSpPr>
          <p:grpSpPr>
            <a:xfrm>
              <a:off x="630188" y="2501398"/>
              <a:ext cx="2003798" cy="945440"/>
              <a:chOff x="857788" y="2432114"/>
              <a:chExt cx="2003798" cy="945440"/>
            </a:xfrm>
          </p:grpSpPr>
          <p:sp>
            <p:nvSpPr>
              <p:cNvPr id="36" name="Rectangle 35"/>
              <p:cNvSpPr/>
              <p:nvPr/>
            </p:nvSpPr>
            <p:spPr>
              <a:xfrm>
                <a:off x="936054" y="2471391"/>
                <a:ext cx="1620736" cy="906163"/>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1" anchor="ctr">
                <a:scene3d>
                  <a:camera prst="obliqueTopLeft"/>
                  <a:lightRig rig="threePt" dir="t"/>
                </a:scene3d>
              </a:bodyPr>
              <a:lstStyle/>
              <a:p>
                <a:pPr algn="ctr"/>
                <a:endParaRPr lang="he-IL">
                  <a:ln>
                    <a:solidFill>
                      <a:schemeClr val="bg1"/>
                    </a:solidFill>
                  </a:ln>
                </a:endParaRPr>
              </a:p>
            </p:txBody>
          </p:sp>
          <p:sp>
            <p:nvSpPr>
              <p:cNvPr id="37" name="TextBox 36"/>
              <p:cNvSpPr txBox="1"/>
              <p:nvPr/>
            </p:nvSpPr>
            <p:spPr>
              <a:xfrm>
                <a:off x="857788" y="2432114"/>
                <a:ext cx="2003798" cy="338554"/>
              </a:xfrm>
              <a:prstGeom prst="rect">
                <a:avLst/>
              </a:prstGeom>
              <a:noFill/>
            </p:spPr>
            <p:txBody>
              <a:bodyPr wrap="square" rtlCol="1">
                <a:spAutoFit/>
              </a:bodyPr>
              <a:lstStyle/>
              <a:p>
                <a:r>
                  <a:rPr lang="en-US" sz="1600" b="1" dirty="0">
                    <a:solidFill>
                      <a:schemeClr val="bg1"/>
                    </a:solidFill>
                  </a:rPr>
                  <a:t>Pre-Search</a:t>
                </a:r>
                <a:r>
                  <a:rPr lang="en-US" sz="1600" dirty="0">
                    <a:solidFill>
                      <a:schemeClr val="bg1"/>
                    </a:solidFill>
                  </a:rPr>
                  <a:t> </a:t>
                </a:r>
                <a:r>
                  <a:rPr lang="en-US" sz="1600" b="1" dirty="0" smtClean="0">
                    <a:solidFill>
                      <a:schemeClr val="bg1"/>
                    </a:solidFill>
                  </a:rPr>
                  <a:t>Module</a:t>
                </a:r>
                <a:endParaRPr lang="en-US" sz="1600" b="1" dirty="0">
                  <a:solidFill>
                    <a:schemeClr val="bg1"/>
                  </a:solidFill>
                </a:endParaRPr>
              </a:p>
            </p:txBody>
          </p:sp>
        </p:gr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30211" y="2899236"/>
              <a:ext cx="455835" cy="455835"/>
            </a:xfrm>
            <a:prstGeom prst="rect">
              <a:avLst/>
            </a:prstGeom>
          </p:spPr>
        </p:pic>
      </p:grpSp>
      <p:sp>
        <p:nvSpPr>
          <p:cNvPr id="30" name="Title 1">
            <a:extLst>
              <a:ext uri="{FF2B5EF4-FFF2-40B4-BE49-F238E27FC236}">
                <a16:creationId xmlns="" xmlns:a16="http://schemas.microsoft.com/office/drawing/2014/main" id="{C9292113-E609-4664-A060-898C16D87FBB}"/>
              </a:ext>
            </a:extLst>
          </p:cNvPr>
          <p:cNvSpPr txBox="1">
            <a:spLocks/>
          </p:cNvSpPr>
          <p:nvPr/>
        </p:nvSpPr>
        <p:spPr>
          <a:xfrm>
            <a:off x="844852" y="-130086"/>
            <a:ext cx="9905998" cy="11599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he-IL" sz="5400" b="1" u="sng" dirty="0" smtClean="0">
                <a:latin typeface="Arial" panose="020B0604020202020204" pitchFamily="34" charset="0"/>
                <a:cs typeface="Arial" panose="020B0604020202020204" pitchFamily="34" charset="0"/>
              </a:rPr>
              <a:t>מימוש</a:t>
            </a:r>
            <a:endParaRPr lang="en-US" sz="5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216678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1593</TotalTime>
  <Words>402</Words>
  <Application>Microsoft Office PowerPoint</Application>
  <PresentationFormat>Widescreen</PresentationFormat>
  <Paragraphs>63</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Trebuchet MS</vt:lpstr>
      <vt:lpstr>Tw Cen MT</vt:lpstr>
      <vt:lpstr>Circuit</vt:lpstr>
      <vt:lpstr>PowerPoint Presentation</vt:lpstr>
      <vt:lpstr>מטרת הפרויקט</vt:lpstr>
      <vt:lpstr>Bitcoin מטבע ה</vt:lpstr>
      <vt:lpstr>PowerPoint Presentation</vt:lpstr>
      <vt:lpstr>פיצולים ברשת ה- Bitcoin</vt:lpstr>
      <vt:lpstr>HARD fork</vt:lpstr>
      <vt:lpstr>תיאור הבעיה</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Biran, Emri</dc:creator>
  <cp:lastModifiedBy>emri biran</cp:lastModifiedBy>
  <cp:revision>55</cp:revision>
  <dcterms:created xsi:type="dcterms:W3CDTF">2019-01-06T08:30:50Z</dcterms:created>
  <dcterms:modified xsi:type="dcterms:W3CDTF">2019-07-14T12:41:50Z</dcterms:modified>
</cp:coreProperties>
</file>

<file path=docProps/thumbnail.jpeg>
</file>